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3"/>
  </p:notesMasterIdLst>
  <p:sldIdLst>
    <p:sldId id="274" r:id="rId5"/>
    <p:sldId id="256" r:id="rId6"/>
    <p:sldId id="263" r:id="rId7"/>
    <p:sldId id="278" r:id="rId8"/>
    <p:sldId id="276" r:id="rId9"/>
    <p:sldId id="265" r:id="rId10"/>
    <p:sldId id="261" r:id="rId11"/>
    <p:sldId id="258" r:id="rId12"/>
    <p:sldId id="267" r:id="rId13"/>
    <p:sldId id="268" r:id="rId14"/>
    <p:sldId id="259" r:id="rId15"/>
    <p:sldId id="260" r:id="rId16"/>
    <p:sldId id="280" r:id="rId17"/>
    <p:sldId id="270" r:id="rId18"/>
    <p:sldId id="271" r:id="rId19"/>
    <p:sldId id="279" r:id="rId20"/>
    <p:sldId id="262" r:id="rId21"/>
    <p:sldId id="277" r:id="rId22"/>
  </p:sldIdLst>
  <p:sldSz cx="18288000" cy="10287000"/>
  <p:notesSz cx="6858000" cy="9144000"/>
  <p:embeddedFontLst>
    <p:embeddedFont>
      <p:font typeface="Cascadia Code SemiBold" panose="020B0604020202020204" charset="0"/>
      <p:bold r:id="rId24"/>
      <p:boldItalic r:id="rId25"/>
    </p:embeddedFont>
    <p:embeddedFont>
      <p:font typeface="Franklin Gothic Medium Cond" panose="020B0606030402020204" pitchFamily="34" charset="0"/>
      <p:regular r:id="rId26"/>
    </p:embeddedFont>
    <p:embeddedFont>
      <p:font typeface="Lato 1" panose="020B0604020202020204" charset="0"/>
      <p:regular r:id="rId27"/>
    </p:embeddedFont>
    <p:embeddedFont>
      <p:font typeface="Lato 1 Bold" panose="020B0604020202020204" charset="0"/>
      <p:regular r:id="rId28"/>
    </p:embeddedFont>
    <p:embeddedFont>
      <p:font typeface="Lato 2" panose="020B0604020202020204" charset="0"/>
      <p:regular r:id="rId29"/>
    </p:embeddedFont>
    <p:embeddedFont>
      <p:font typeface="Lato 2 Bold" panose="020B0604020202020204" charset="0"/>
      <p:regular r:id="rId30"/>
    </p:embeddedFont>
    <p:embeddedFont>
      <p:font typeface="Microsoft JhengHei UI" panose="020B0604030504040204" pitchFamily="34" charset="-120"/>
      <p:regular r:id="rId31"/>
      <p:bold r:id="rId32"/>
    </p:embeddedFont>
    <p:embeddedFont>
      <p:font typeface="Open Sans Bold" panose="020B0806030504020204" pitchFamily="34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7D083A-6C4F-A1CC-52DC-F3A8E8193D7C}" name="PIÑÓN HERMIDA, ELISA" initials="PE" userId="S::epinon@iconcologia.net::7473480e-b15d-487f-a1fd-b98456cc8d89" providerId="AD"/>
  <p188:author id="{453FFEEB-67DE-5661-521E-2953F8B75310}" name="HANS CANO, EDGAR" initials="HE" userId="S::ehans@iconcologia.net::39d670d3-9381-4de4-94fa-dd944e7bbad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04E"/>
    <a:srgbClr val="009C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31281-AEEE-401A-BCB4-BB85395C740C}" v="16" dt="2024-06-05T07:37:09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80" d="100"/>
          <a:sy n="180" d="100"/>
        </p:scale>
        <p:origin x="-8348" y="-4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05.06.2024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630537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7018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9439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hans@iconcologia.net" TargetMode="External"/><Relationship Id="rId2" Type="http://schemas.openxmlformats.org/officeDocument/2006/relationships/hyperlink" Target="mailto:epinon@iconcologia.net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7.pn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hyperlink" Target="https://www.sciensano.be/en" TargetMode="External"/><Relationship Id="rId3" Type="http://schemas.openxmlformats.org/officeDocument/2006/relationships/image" Target="../media/image7.png"/><Relationship Id="rId21" Type="http://schemas.openxmlformats.org/officeDocument/2006/relationships/image" Target="../media/image50.png"/><Relationship Id="rId7" Type="http://schemas.openxmlformats.org/officeDocument/2006/relationships/hyperlink" Target="https://ecanja.eu/wp2/" TargetMode="External"/><Relationship Id="rId12" Type="http://schemas.openxmlformats.org/officeDocument/2006/relationships/image" Target="../media/image45.png"/><Relationship Id="rId17" Type="http://schemas.openxmlformats.org/officeDocument/2006/relationships/hyperlink" Target="https://ecanja.eu/wp4/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ecanja.eu/wp3/" TargetMode="External"/><Relationship Id="rId20" Type="http://schemas.openxmlformats.org/officeDocument/2006/relationships/hyperlink" Target="https://ico.gencat.cat/ca/inici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anja.eu/wp1/" TargetMode="External"/><Relationship Id="rId11" Type="http://schemas.openxmlformats.org/officeDocument/2006/relationships/image" Target="../media/image44.svg"/><Relationship Id="rId24" Type="http://schemas.openxmlformats.org/officeDocument/2006/relationships/image" Target="../media/image52.png"/><Relationship Id="rId5" Type="http://schemas.openxmlformats.org/officeDocument/2006/relationships/image" Target="../media/image40.svg"/><Relationship Id="rId15" Type="http://schemas.openxmlformats.org/officeDocument/2006/relationships/image" Target="../media/image48.svg"/><Relationship Id="rId23" Type="http://schemas.openxmlformats.org/officeDocument/2006/relationships/image" Target="../media/image51.png"/><Relationship Id="rId10" Type="http://schemas.openxmlformats.org/officeDocument/2006/relationships/image" Target="../media/image43.png"/><Relationship Id="rId19" Type="http://schemas.openxmlformats.org/officeDocument/2006/relationships/image" Target="../media/image49.png"/><Relationship Id="rId4" Type="http://schemas.openxmlformats.org/officeDocument/2006/relationships/image" Target="../media/image39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Relationship Id="rId22" Type="http://schemas.openxmlformats.org/officeDocument/2006/relationships/hyperlink" Target="https://www.nio.gov.p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59.png"/><Relationship Id="rId18" Type="http://schemas.openxmlformats.org/officeDocument/2006/relationships/hyperlink" Target="https://www.neha.gov.cy/en/" TargetMode="External"/><Relationship Id="rId3" Type="http://schemas.openxmlformats.org/officeDocument/2006/relationships/image" Target="../media/image7.png"/><Relationship Id="rId21" Type="http://schemas.openxmlformats.org/officeDocument/2006/relationships/image" Target="../media/image63.png"/><Relationship Id="rId7" Type="http://schemas.openxmlformats.org/officeDocument/2006/relationships/image" Target="../media/image55.png"/><Relationship Id="rId12" Type="http://schemas.openxmlformats.org/officeDocument/2006/relationships/hyperlink" Target="https://ecanja.eu/wp7/" TargetMode="External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www.ifo.it" TargetMode="External"/><Relationship Id="rId20" Type="http://schemas.openxmlformats.org/officeDocument/2006/relationships/hyperlink" Target="https://www.3ype.g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anja.eu/wp5/" TargetMode="External"/><Relationship Id="rId11" Type="http://schemas.openxmlformats.org/officeDocument/2006/relationships/image" Target="../media/image58.svg"/><Relationship Id="rId5" Type="http://schemas.openxmlformats.org/officeDocument/2006/relationships/image" Target="../media/image54.svg"/><Relationship Id="rId15" Type="http://schemas.openxmlformats.org/officeDocument/2006/relationships/hyperlink" Target="https://ecanja.eu/wp8/" TargetMode="External"/><Relationship Id="rId10" Type="http://schemas.openxmlformats.org/officeDocument/2006/relationships/image" Target="../media/image57.png"/><Relationship Id="rId19" Type="http://schemas.openxmlformats.org/officeDocument/2006/relationships/image" Target="../media/image62.png"/><Relationship Id="rId4" Type="http://schemas.openxmlformats.org/officeDocument/2006/relationships/image" Target="../media/image53.png"/><Relationship Id="rId9" Type="http://schemas.openxmlformats.org/officeDocument/2006/relationships/hyperlink" Target="https://ecanja.eu/wp6/" TargetMode="External"/><Relationship Id="rId14" Type="http://schemas.openxmlformats.org/officeDocument/2006/relationships/image" Target="../media/image6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68.svg"/><Relationship Id="rId18" Type="http://schemas.openxmlformats.org/officeDocument/2006/relationships/hyperlink" Target="https://www.nio.gov.pl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65.sv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ico.gencat.cat/ca/inici/" TargetMode="External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67.svg"/><Relationship Id="rId5" Type="http://schemas.openxmlformats.org/officeDocument/2006/relationships/image" Target="../media/image64.svg"/><Relationship Id="rId15" Type="http://schemas.openxmlformats.org/officeDocument/2006/relationships/image" Target="../media/image49.png"/><Relationship Id="rId10" Type="http://schemas.openxmlformats.org/officeDocument/2006/relationships/image" Target="../media/image43.png"/><Relationship Id="rId19" Type="http://schemas.openxmlformats.org/officeDocument/2006/relationships/image" Target="../media/image51.png"/><Relationship Id="rId4" Type="http://schemas.openxmlformats.org/officeDocument/2006/relationships/image" Target="../media/image39.png"/><Relationship Id="rId9" Type="http://schemas.openxmlformats.org/officeDocument/2006/relationships/image" Target="../media/image66.svg"/><Relationship Id="rId14" Type="http://schemas.openxmlformats.org/officeDocument/2006/relationships/hyperlink" Target="https://www.sciensano.be/en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3" Type="http://schemas.openxmlformats.org/officeDocument/2006/relationships/image" Target="../media/image7.png"/><Relationship Id="rId7" Type="http://schemas.openxmlformats.org/officeDocument/2006/relationships/image" Target="../media/image70.svg"/><Relationship Id="rId12" Type="http://schemas.openxmlformats.org/officeDocument/2006/relationships/hyperlink" Target="https://www.ifo.it" TargetMode="External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www.3ype.g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72.svg"/><Relationship Id="rId5" Type="http://schemas.openxmlformats.org/officeDocument/2006/relationships/image" Target="../media/image69.svg"/><Relationship Id="rId15" Type="http://schemas.openxmlformats.org/officeDocument/2006/relationships/image" Target="../media/image62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71.svg"/><Relationship Id="rId14" Type="http://schemas.openxmlformats.org/officeDocument/2006/relationships/hyperlink" Target="https://www.neha.gov.cy/en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hyperlink" Target="https://www.linkedin.com/company/ecanjointactioneu" TargetMode="External"/><Relationship Id="rId18" Type="http://schemas.openxmlformats.org/officeDocument/2006/relationships/image" Target="../media/image88.svg"/><Relationship Id="rId3" Type="http://schemas.openxmlformats.org/officeDocument/2006/relationships/image" Target="../media/image78.png"/><Relationship Id="rId21" Type="http://schemas.openxmlformats.org/officeDocument/2006/relationships/image" Target="../media/image90.svg"/><Relationship Id="rId7" Type="http://schemas.openxmlformats.org/officeDocument/2006/relationships/hyperlink" Target="https://www.facebook.com/ecanjointactioneu/" TargetMode="External"/><Relationship Id="rId12" Type="http://schemas.openxmlformats.org/officeDocument/2006/relationships/image" Target="../media/image84.svg"/><Relationship Id="rId17" Type="http://schemas.openxmlformats.org/officeDocument/2006/relationships/image" Target="../media/image87.png"/><Relationship Id="rId25" Type="http://schemas.openxmlformats.org/officeDocument/2006/relationships/image" Target="../media/image93.png"/><Relationship Id="rId2" Type="http://schemas.openxmlformats.org/officeDocument/2006/relationships/image" Target="../media/image77.png"/><Relationship Id="rId16" Type="http://schemas.openxmlformats.org/officeDocument/2006/relationships/hyperlink" Target="https://www.instagram.com/ecan_ja/" TargetMode="External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3.png"/><Relationship Id="rId24" Type="http://schemas.openxmlformats.org/officeDocument/2006/relationships/image" Target="../media/image92.svg"/><Relationship Id="rId5" Type="http://schemas.openxmlformats.org/officeDocument/2006/relationships/hyperlink" Target="https://ecanja.eu/" TargetMode="External"/><Relationship Id="rId15" Type="http://schemas.openxmlformats.org/officeDocument/2006/relationships/image" Target="../media/image86.svg"/><Relationship Id="rId23" Type="http://schemas.openxmlformats.org/officeDocument/2006/relationships/image" Target="../media/image91.png"/><Relationship Id="rId10" Type="http://schemas.openxmlformats.org/officeDocument/2006/relationships/hyperlink" Target="https://www.twitter.com/ecan_ja" TargetMode="External"/><Relationship Id="rId19" Type="http://schemas.openxmlformats.org/officeDocument/2006/relationships/hyperlink" Target="https://www.tiktok.com/@ecan_ja" TargetMode="External"/><Relationship Id="rId4" Type="http://schemas.openxmlformats.org/officeDocument/2006/relationships/image" Target="../media/image79.png"/><Relationship Id="rId9" Type="http://schemas.openxmlformats.org/officeDocument/2006/relationships/image" Target="../media/image82.svg"/><Relationship Id="rId14" Type="http://schemas.openxmlformats.org/officeDocument/2006/relationships/image" Target="../media/image85.png"/><Relationship Id="rId22" Type="http://schemas.openxmlformats.org/officeDocument/2006/relationships/hyperlink" Target="https://www.youtube.com/@ecan_ja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can_ja/" TargetMode="External"/><Relationship Id="rId13" Type="http://schemas.openxmlformats.org/officeDocument/2006/relationships/image" Target="../media/image101.svg"/><Relationship Id="rId18" Type="http://schemas.openxmlformats.org/officeDocument/2006/relationships/image" Target="../media/image79.png"/><Relationship Id="rId3" Type="http://schemas.openxmlformats.org/officeDocument/2006/relationships/image" Target="../media/image94.png"/><Relationship Id="rId21" Type="http://schemas.openxmlformats.org/officeDocument/2006/relationships/image" Target="../media/image104.png"/><Relationship Id="rId7" Type="http://schemas.openxmlformats.org/officeDocument/2006/relationships/image" Target="../media/image97.svg"/><Relationship Id="rId12" Type="http://schemas.openxmlformats.org/officeDocument/2006/relationships/image" Target="../media/image100.png"/><Relationship Id="rId17" Type="http://schemas.openxmlformats.org/officeDocument/2006/relationships/image" Target="../media/image1.png"/><Relationship Id="rId2" Type="http://schemas.openxmlformats.org/officeDocument/2006/relationships/hyperlink" Target="https://www.facebook.com/ecanjointactioneu/" TargetMode="External"/><Relationship Id="rId16" Type="http://schemas.openxmlformats.org/officeDocument/2006/relationships/image" Target="../media/image103.svg"/><Relationship Id="rId20" Type="http://schemas.openxmlformats.org/officeDocument/2006/relationships/hyperlink" Target="https://twitter.com/ecan_j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hyperlink" Target="https://www.tiktok.com/@ecan_ja" TargetMode="External"/><Relationship Id="rId5" Type="http://schemas.openxmlformats.org/officeDocument/2006/relationships/hyperlink" Target="https://www.linkedin.com/company/ecanjointactioneu" TargetMode="External"/><Relationship Id="rId15" Type="http://schemas.openxmlformats.org/officeDocument/2006/relationships/image" Target="../media/image102.png"/><Relationship Id="rId10" Type="http://schemas.openxmlformats.org/officeDocument/2006/relationships/image" Target="../media/image99.svg"/><Relationship Id="rId19" Type="http://schemas.openxmlformats.org/officeDocument/2006/relationships/hyperlink" Target="https://www.twitter.com/ecan_ja" TargetMode="External"/><Relationship Id="rId4" Type="http://schemas.openxmlformats.org/officeDocument/2006/relationships/image" Target="../media/image95.svg"/><Relationship Id="rId9" Type="http://schemas.openxmlformats.org/officeDocument/2006/relationships/image" Target="../media/image98.png"/><Relationship Id="rId14" Type="http://schemas.openxmlformats.org/officeDocument/2006/relationships/hyperlink" Target="https://www.youtube.com/@ecan_j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canja.eu/hom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7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7.pn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685800" y="1766777"/>
            <a:ext cx="16764000" cy="82176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This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is a general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presentation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of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the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eCAN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Joint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Action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.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If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you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, as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an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eCAN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partner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,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need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to present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this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project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in a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conference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,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congress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or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other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public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event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,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you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can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use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this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presentation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and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adapt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it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to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match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your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needs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.  </a:t>
            </a:r>
          </a:p>
          <a:p>
            <a:pPr algn="just"/>
            <a:endParaRPr lang="ca-ES" sz="2400" dirty="0">
              <a:solidFill>
                <a:srgbClr val="0C004E"/>
              </a:solidFill>
              <a:ea typeface="Lato 1"/>
              <a:cs typeface="Lato 1"/>
            </a:endParaRPr>
          </a:p>
          <a:p>
            <a:pPr algn="just"/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Points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this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presentation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addresses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Front cover for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information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of 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title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,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event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and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authors</a:t>
            </a:r>
            <a:endParaRPr lang="ca-ES" sz="2400" dirty="0">
              <a:solidFill>
                <a:srgbClr val="0C004E"/>
              </a:solidFill>
              <a:ea typeface="Lato 1"/>
              <a:cs typeface="Lato 1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Introduction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and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background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What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is eCAN?</a:t>
            </a:r>
            <a:endParaRPr lang="ca-ES" dirty="0">
              <a:ea typeface="Calibri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a-ES" sz="2400" dirty="0" err="1">
                <a:solidFill>
                  <a:srgbClr val="0C004E"/>
                </a:solidFill>
                <a:ea typeface="Lato 1"/>
                <a:cs typeface="Arial"/>
              </a:rPr>
              <a:t>Why</a:t>
            </a:r>
            <a:r>
              <a:rPr lang="ca-ES" sz="2400" dirty="0">
                <a:solidFill>
                  <a:srgbClr val="0C004E"/>
                </a:solidFill>
                <a:ea typeface="Lato 1"/>
                <a:cs typeface="Arial"/>
              </a:rPr>
              <a:t> is 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Arial"/>
              </a:rPr>
              <a:t>this</a:t>
            </a:r>
            <a:r>
              <a:rPr lang="ca-ES" sz="2400" dirty="0">
                <a:solidFill>
                  <a:srgbClr val="0C004E"/>
                </a:solidFill>
                <a:ea typeface="Lato 1"/>
                <a:cs typeface="Arial"/>
              </a:rPr>
              <a:t> 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Arial"/>
              </a:rPr>
              <a:t>project</a:t>
            </a:r>
            <a:r>
              <a:rPr lang="ca-ES" sz="2400" dirty="0">
                <a:solidFill>
                  <a:srgbClr val="0C004E"/>
                </a:solidFill>
                <a:ea typeface="Lato 1"/>
                <a:cs typeface="Arial"/>
              </a:rPr>
              <a:t> 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Arial"/>
              </a:rPr>
              <a:t>needed</a:t>
            </a:r>
            <a:r>
              <a:rPr lang="ca-ES" sz="2400" dirty="0">
                <a:solidFill>
                  <a:srgbClr val="0C004E"/>
                </a:solidFill>
                <a:ea typeface="Lato 1"/>
                <a:cs typeface="Arial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Objectives</a:t>
            </a:r>
            <a:endParaRPr lang="ca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Methods</a:t>
            </a:r>
            <a:endParaRPr lang="ca-ES" sz="2400" dirty="0">
              <a:solidFill>
                <a:srgbClr val="0C004E"/>
              </a:solidFill>
              <a:ea typeface="Lato 1"/>
              <a:cs typeface="Lato 1"/>
            </a:endParaRPr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ca-ES" sz="2400" dirty="0" err="1">
                <a:solidFill>
                  <a:srgbClr val="0C004E"/>
                </a:solidFill>
                <a:ea typeface="Lato 1"/>
                <a:cs typeface="Arial"/>
              </a:rPr>
              <a:t>Work</a:t>
            </a:r>
            <a:r>
              <a:rPr lang="ca-ES" sz="2400" dirty="0">
                <a:solidFill>
                  <a:srgbClr val="0C004E"/>
                </a:solidFill>
                <a:ea typeface="Lato 1"/>
                <a:cs typeface="Arial"/>
              </a:rPr>
              <a:t> 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Arial"/>
              </a:rPr>
              <a:t>Packages</a:t>
            </a:r>
            <a:endParaRPr lang="ca-ES" sz="2400" dirty="0">
              <a:solidFill>
                <a:srgbClr val="0C004E"/>
              </a:solidFill>
              <a:ea typeface="Lato 1"/>
              <a:cs typeface="Arial"/>
            </a:endParaRPr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ca-ES" sz="2400" dirty="0" err="1">
                <a:solidFill>
                  <a:srgbClr val="0C004E"/>
                </a:solidFill>
                <a:ea typeface="Lato 1"/>
                <a:cs typeface="Arial"/>
              </a:rPr>
              <a:t>How</a:t>
            </a:r>
            <a:r>
              <a:rPr lang="ca-ES" sz="2400" dirty="0">
                <a:solidFill>
                  <a:srgbClr val="0C004E"/>
                </a:solidFill>
                <a:ea typeface="Lato 1"/>
                <a:cs typeface="Arial"/>
              </a:rPr>
              <a:t> 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Arial"/>
              </a:rPr>
              <a:t>we</a:t>
            </a:r>
            <a:r>
              <a:rPr lang="ca-ES" sz="2400" dirty="0">
                <a:solidFill>
                  <a:srgbClr val="0C004E"/>
                </a:solidFill>
                <a:ea typeface="Lato 1"/>
                <a:cs typeface="Arial"/>
              </a:rPr>
              <a:t> 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Arial"/>
              </a:rPr>
              <a:t>plan</a:t>
            </a:r>
            <a:r>
              <a:rPr lang="ca-ES" sz="2400" dirty="0">
                <a:solidFill>
                  <a:srgbClr val="0C004E"/>
                </a:solidFill>
                <a:ea typeface="Lato 1"/>
                <a:cs typeface="Arial"/>
              </a:rPr>
              <a:t> to do 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Arial"/>
              </a:rPr>
              <a:t>it</a:t>
            </a:r>
            <a:r>
              <a:rPr lang="ca-ES" sz="2400" dirty="0">
                <a:solidFill>
                  <a:srgbClr val="0C004E"/>
                </a:solidFill>
                <a:ea typeface="Lato 1"/>
                <a:cs typeface="Arial"/>
              </a:rPr>
              <a:t>? </a:t>
            </a:r>
            <a:endParaRPr lang="ca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Back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cover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a-ES" sz="2400" dirty="0">
              <a:solidFill>
                <a:srgbClr val="0C004E"/>
              </a:solidFill>
              <a:ea typeface="Lato 1"/>
              <a:cs typeface="Lato 1"/>
            </a:endParaRPr>
          </a:p>
          <a:p>
            <a:pPr algn="just"/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Every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section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offers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diferent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designs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and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some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of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them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provide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slightly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different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information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.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You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are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free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to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choose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the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slides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you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like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the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most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and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organise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the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presentation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as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you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wish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.</a:t>
            </a:r>
          </a:p>
          <a:p>
            <a:pPr algn="just"/>
            <a:endParaRPr lang="ca-ES" sz="2400" dirty="0">
              <a:solidFill>
                <a:srgbClr val="0C004E"/>
              </a:solidFill>
              <a:ea typeface="Lato 1"/>
              <a:cs typeface="Lato 1"/>
            </a:endParaRPr>
          </a:p>
          <a:p>
            <a:pPr algn="just"/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If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you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add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or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change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information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,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please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 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try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to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keep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the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same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font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and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sizes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in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headings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,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subheadings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b="1" dirty="0" err="1">
                <a:solidFill>
                  <a:srgbClr val="0C004E"/>
                </a:solidFill>
                <a:ea typeface="Lato 1"/>
                <a:cs typeface="Lato 1"/>
              </a:rPr>
              <a:t>and</a:t>
            </a:r>
            <a:r>
              <a:rPr lang="ca-ES" sz="2400" b="1" dirty="0">
                <a:solidFill>
                  <a:srgbClr val="0C004E"/>
                </a:solidFill>
                <a:ea typeface="Lato 1"/>
                <a:cs typeface="Lato 1"/>
              </a:rPr>
              <a:t> text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.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Copy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past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the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text box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from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other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slides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and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KEEP THE ORIGINAL DESIGN. </a:t>
            </a:r>
          </a:p>
          <a:p>
            <a:pPr algn="just"/>
            <a:endParaRPr lang="ca-ES" sz="2400" dirty="0">
              <a:solidFill>
                <a:srgbClr val="0C004E"/>
              </a:solidFill>
              <a:ea typeface="Lato 1"/>
              <a:cs typeface="Lato 1"/>
            </a:endParaRPr>
          </a:p>
          <a:p>
            <a:pPr algn="just"/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If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you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have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any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questions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or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need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some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help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,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please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contact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the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Communication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and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Dissemination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team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: Elisa (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epinon@iconcologia.net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) </a:t>
            </a:r>
            <a:r>
              <a:rPr lang="ca-ES" sz="2400" dirty="0" err="1">
                <a:solidFill>
                  <a:srgbClr val="0C004E"/>
                </a:solidFill>
                <a:ea typeface="Lato 1"/>
                <a:cs typeface="Lato 1"/>
              </a:rPr>
              <a:t>and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 Edgar (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ehans@iconcologia.net</a:t>
            </a:r>
            <a:r>
              <a:rPr lang="ca-ES" sz="2400" dirty="0">
                <a:solidFill>
                  <a:srgbClr val="0C004E"/>
                </a:solidFill>
                <a:ea typeface="Lato 1"/>
                <a:cs typeface="Lato 1"/>
              </a:rPr>
              <a:t>)  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2325436" y="754516"/>
            <a:ext cx="12506116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a-ES" sz="6000" b="1" dirty="0">
                <a:solidFill>
                  <a:srgbClr val="0C0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INSTRUCTIONS TO USE THIS PRESENTATION</a:t>
            </a:r>
          </a:p>
        </p:txBody>
      </p:sp>
      <p:sp>
        <p:nvSpPr>
          <p:cNvPr id="4" name="QuadreDeText 3"/>
          <p:cNvSpPr txBox="1"/>
          <p:nvPr/>
        </p:nvSpPr>
        <p:spPr>
          <a:xfrm>
            <a:off x="152400" y="129400"/>
            <a:ext cx="102108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dirty="0" err="1">
                <a:solidFill>
                  <a:schemeClr val="bg1">
                    <a:lumMod val="50000"/>
                  </a:schemeClr>
                </a:solidFill>
                <a:ea typeface="Lato 1"/>
                <a:cs typeface="Lato 1"/>
              </a:rPr>
              <a:t>Background</a:t>
            </a:r>
            <a:r>
              <a:rPr lang="ca-ES" dirty="0">
                <a:solidFill>
                  <a:schemeClr val="bg1">
                    <a:lumMod val="50000"/>
                  </a:schemeClr>
                </a:solidFill>
                <a:ea typeface="Lato 1"/>
                <a:cs typeface="Lato 1"/>
              </a:rPr>
              <a:t> </a:t>
            </a:r>
            <a:r>
              <a:rPr lang="ca-ES" dirty="0" err="1">
                <a:solidFill>
                  <a:schemeClr val="bg1">
                    <a:lumMod val="50000"/>
                  </a:schemeClr>
                </a:solidFill>
                <a:ea typeface="Lato 1"/>
                <a:cs typeface="Lato 1"/>
              </a:rPr>
              <a:t>information</a:t>
            </a:r>
            <a:r>
              <a:rPr lang="ca-ES" dirty="0">
                <a:solidFill>
                  <a:schemeClr val="bg1">
                    <a:lumMod val="50000"/>
                  </a:schemeClr>
                </a:solidFill>
                <a:ea typeface="Lato 1"/>
                <a:cs typeface="Lato 1"/>
              </a:rPr>
              <a:t> – </a:t>
            </a:r>
            <a:r>
              <a:rPr lang="ca-ES" dirty="0" err="1">
                <a:solidFill>
                  <a:schemeClr val="bg1">
                    <a:lumMod val="50000"/>
                  </a:schemeClr>
                </a:solidFill>
                <a:ea typeface="Lato 1"/>
                <a:cs typeface="Lato 1"/>
              </a:rPr>
              <a:t>Remove</a:t>
            </a:r>
            <a:r>
              <a:rPr lang="ca-ES" dirty="0">
                <a:solidFill>
                  <a:schemeClr val="bg1">
                    <a:lumMod val="50000"/>
                  </a:schemeClr>
                </a:solidFill>
                <a:ea typeface="Lato 1"/>
                <a:cs typeface="Lato 1"/>
              </a:rPr>
              <a:t> </a:t>
            </a:r>
            <a:r>
              <a:rPr lang="ca-ES" dirty="0" err="1">
                <a:solidFill>
                  <a:schemeClr val="bg1">
                    <a:lumMod val="50000"/>
                  </a:schemeClr>
                </a:solidFill>
                <a:ea typeface="Lato 1"/>
                <a:cs typeface="Lato 1"/>
              </a:rPr>
              <a:t>this</a:t>
            </a:r>
            <a:r>
              <a:rPr lang="ca-ES" dirty="0">
                <a:solidFill>
                  <a:schemeClr val="bg1">
                    <a:lumMod val="50000"/>
                  </a:schemeClr>
                </a:solidFill>
                <a:ea typeface="Lato 1"/>
                <a:cs typeface="Lato 1"/>
              </a:rPr>
              <a:t> </a:t>
            </a:r>
            <a:r>
              <a:rPr lang="ca-ES" dirty="0" err="1">
                <a:solidFill>
                  <a:schemeClr val="bg1">
                    <a:lumMod val="50000"/>
                  </a:schemeClr>
                </a:solidFill>
                <a:ea typeface="Lato 1"/>
                <a:cs typeface="Lato 1"/>
              </a:rPr>
              <a:t>slide</a:t>
            </a:r>
            <a:r>
              <a:rPr lang="ca-ES" dirty="0">
                <a:solidFill>
                  <a:schemeClr val="bg1">
                    <a:lumMod val="50000"/>
                  </a:schemeClr>
                </a:solidFill>
                <a:ea typeface="Lato 1"/>
                <a:cs typeface="Lato 1"/>
              </a:rPr>
              <a:t> </a:t>
            </a:r>
            <a:r>
              <a:rPr lang="ca-ES" dirty="0" err="1">
                <a:solidFill>
                  <a:schemeClr val="bg1">
                    <a:lumMod val="50000"/>
                  </a:schemeClr>
                </a:solidFill>
                <a:ea typeface="Lato 1"/>
                <a:cs typeface="Lato 1"/>
              </a:rPr>
              <a:t>before</a:t>
            </a:r>
            <a:r>
              <a:rPr lang="ca-ES" dirty="0">
                <a:solidFill>
                  <a:schemeClr val="bg1">
                    <a:lumMod val="50000"/>
                  </a:schemeClr>
                </a:solidFill>
                <a:ea typeface="Lato 1"/>
                <a:cs typeface="Lato 1"/>
              </a:rPr>
              <a:t> </a:t>
            </a:r>
            <a:r>
              <a:rPr lang="ca-ES" dirty="0" err="1">
                <a:solidFill>
                  <a:schemeClr val="bg1">
                    <a:lumMod val="50000"/>
                  </a:schemeClr>
                </a:solidFill>
                <a:ea typeface="Lato 1"/>
                <a:cs typeface="Lato 1"/>
              </a:rPr>
              <a:t>presenting</a:t>
            </a:r>
            <a:endParaRPr lang="ca-ES" dirty="0">
              <a:solidFill>
                <a:schemeClr val="bg1">
                  <a:lumMod val="50000"/>
                </a:schemeClr>
              </a:solidFill>
              <a:ea typeface="Lato 1"/>
              <a:cs typeface="Lato 1"/>
            </a:endParaRPr>
          </a:p>
        </p:txBody>
      </p:sp>
    </p:spTree>
    <p:extLst>
      <p:ext uri="{BB962C8B-B14F-4D97-AF65-F5344CB8AC3E}">
        <p14:creationId xmlns:p14="http://schemas.microsoft.com/office/powerpoint/2010/main" val="3653227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12732" y="10132650"/>
            <a:ext cx="1787400" cy="154200"/>
            <a:chOff x="0" y="0"/>
            <a:chExt cx="2383200" cy="20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500600" y="10132800"/>
            <a:ext cx="1787400" cy="154200"/>
            <a:chOff x="0" y="0"/>
            <a:chExt cx="2383200" cy="20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39B80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10132650"/>
            <a:ext cx="14712620" cy="154200"/>
            <a:chOff x="0" y="0"/>
            <a:chExt cx="19616827" cy="205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616801" cy="205613"/>
            </a:xfrm>
            <a:custGeom>
              <a:avLst/>
              <a:gdLst/>
              <a:ahLst/>
              <a:cxnLst/>
              <a:rect l="l" t="t" r="r" b="b"/>
              <a:pathLst>
                <a:path w="19616801" h="205613">
                  <a:moveTo>
                    <a:pt x="0" y="0"/>
                  </a:moveTo>
                  <a:lnTo>
                    <a:pt x="19616801" y="0"/>
                  </a:lnTo>
                  <a:lnTo>
                    <a:pt x="19616801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457200" y="279400"/>
            <a:ext cx="1765300" cy="706120"/>
          </a:xfrm>
          <a:custGeom>
            <a:avLst/>
            <a:gdLst/>
            <a:ahLst/>
            <a:cxnLst/>
            <a:rect l="l" t="t" r="r" b="b"/>
            <a:pathLst>
              <a:path w="1765300" h="706120">
                <a:moveTo>
                  <a:pt x="0" y="0"/>
                </a:moveTo>
                <a:lnTo>
                  <a:pt x="1765300" y="0"/>
                </a:lnTo>
                <a:lnTo>
                  <a:pt x="1765300" y="706120"/>
                </a:lnTo>
                <a:lnTo>
                  <a:pt x="0" y="706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77567" y="4845498"/>
            <a:ext cx="3506684" cy="5083943"/>
            <a:chOff x="0" y="0"/>
            <a:chExt cx="923571" cy="13389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3571" cy="1338981"/>
            </a:xfrm>
            <a:custGeom>
              <a:avLst/>
              <a:gdLst/>
              <a:ahLst/>
              <a:cxnLst/>
              <a:rect l="l" t="t" r="r" b="b"/>
              <a:pathLst>
                <a:path w="923571" h="1338981">
                  <a:moveTo>
                    <a:pt x="112596" y="0"/>
                  </a:moveTo>
                  <a:lnTo>
                    <a:pt x="810975" y="0"/>
                  </a:lnTo>
                  <a:cubicBezTo>
                    <a:pt x="873160" y="0"/>
                    <a:pt x="923571" y="50411"/>
                    <a:pt x="923571" y="112596"/>
                  </a:cubicBezTo>
                  <a:lnTo>
                    <a:pt x="923571" y="1226385"/>
                  </a:lnTo>
                  <a:cubicBezTo>
                    <a:pt x="923571" y="1288570"/>
                    <a:pt x="873160" y="1338981"/>
                    <a:pt x="810975" y="1338981"/>
                  </a:cubicBezTo>
                  <a:lnTo>
                    <a:pt x="112596" y="1338981"/>
                  </a:lnTo>
                  <a:cubicBezTo>
                    <a:pt x="50411" y="1338981"/>
                    <a:pt x="0" y="1288570"/>
                    <a:pt x="0" y="1226385"/>
                  </a:cubicBezTo>
                  <a:lnTo>
                    <a:pt x="0" y="112596"/>
                  </a:lnTo>
                  <a:cubicBezTo>
                    <a:pt x="0" y="50411"/>
                    <a:pt x="50411" y="0"/>
                    <a:pt x="1125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C004E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23571" cy="1367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442158" y="5143500"/>
            <a:ext cx="919480" cy="919480"/>
          </a:xfrm>
          <a:custGeom>
            <a:avLst/>
            <a:gdLst/>
            <a:ahLst/>
            <a:cxnLst/>
            <a:rect l="l" t="t" r="r" b="b"/>
            <a:pathLst>
              <a:path w="919480" h="919480">
                <a:moveTo>
                  <a:pt x="0" y="0"/>
                </a:moveTo>
                <a:lnTo>
                  <a:pt x="919480" y="0"/>
                </a:lnTo>
                <a:lnTo>
                  <a:pt x="919480" y="919480"/>
                </a:lnTo>
                <a:lnTo>
                  <a:pt x="0" y="919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3784113" y="4845498"/>
            <a:ext cx="3506684" cy="5083943"/>
            <a:chOff x="0" y="0"/>
            <a:chExt cx="923571" cy="13389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23571" cy="1338981"/>
            </a:xfrm>
            <a:custGeom>
              <a:avLst/>
              <a:gdLst/>
              <a:ahLst/>
              <a:cxnLst/>
              <a:rect l="l" t="t" r="r" b="b"/>
              <a:pathLst>
                <a:path w="923571" h="1338981">
                  <a:moveTo>
                    <a:pt x="112596" y="0"/>
                  </a:moveTo>
                  <a:lnTo>
                    <a:pt x="810975" y="0"/>
                  </a:lnTo>
                  <a:cubicBezTo>
                    <a:pt x="873160" y="0"/>
                    <a:pt x="923571" y="50411"/>
                    <a:pt x="923571" y="112596"/>
                  </a:cubicBezTo>
                  <a:lnTo>
                    <a:pt x="923571" y="1226385"/>
                  </a:lnTo>
                  <a:cubicBezTo>
                    <a:pt x="923571" y="1288570"/>
                    <a:pt x="873160" y="1338981"/>
                    <a:pt x="810975" y="1338981"/>
                  </a:cubicBezTo>
                  <a:lnTo>
                    <a:pt x="112596" y="1338981"/>
                  </a:lnTo>
                  <a:cubicBezTo>
                    <a:pt x="50411" y="1338981"/>
                    <a:pt x="0" y="1288570"/>
                    <a:pt x="0" y="1226385"/>
                  </a:cubicBezTo>
                  <a:lnTo>
                    <a:pt x="0" y="112596"/>
                  </a:lnTo>
                  <a:cubicBezTo>
                    <a:pt x="0" y="50411"/>
                    <a:pt x="50411" y="0"/>
                    <a:pt x="1125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C004E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923571" cy="1367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5030452" y="5106813"/>
            <a:ext cx="919480" cy="919480"/>
          </a:xfrm>
          <a:custGeom>
            <a:avLst/>
            <a:gdLst/>
            <a:ahLst/>
            <a:cxnLst/>
            <a:rect l="l" t="t" r="r" b="b"/>
            <a:pathLst>
              <a:path w="919480" h="919480">
                <a:moveTo>
                  <a:pt x="0" y="0"/>
                </a:moveTo>
                <a:lnTo>
                  <a:pt x="919480" y="0"/>
                </a:lnTo>
                <a:lnTo>
                  <a:pt x="919480" y="919480"/>
                </a:lnTo>
                <a:lnTo>
                  <a:pt x="0" y="9194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7390658" y="4845498"/>
            <a:ext cx="3506684" cy="5083943"/>
            <a:chOff x="0" y="0"/>
            <a:chExt cx="923571" cy="133898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23571" cy="1338981"/>
            </a:xfrm>
            <a:custGeom>
              <a:avLst/>
              <a:gdLst/>
              <a:ahLst/>
              <a:cxnLst/>
              <a:rect l="l" t="t" r="r" b="b"/>
              <a:pathLst>
                <a:path w="923571" h="1338981">
                  <a:moveTo>
                    <a:pt x="112596" y="0"/>
                  </a:moveTo>
                  <a:lnTo>
                    <a:pt x="810975" y="0"/>
                  </a:lnTo>
                  <a:cubicBezTo>
                    <a:pt x="873160" y="0"/>
                    <a:pt x="923571" y="50411"/>
                    <a:pt x="923571" y="112596"/>
                  </a:cubicBezTo>
                  <a:lnTo>
                    <a:pt x="923571" y="1226385"/>
                  </a:lnTo>
                  <a:cubicBezTo>
                    <a:pt x="923571" y="1288570"/>
                    <a:pt x="873160" y="1338981"/>
                    <a:pt x="810975" y="1338981"/>
                  </a:cubicBezTo>
                  <a:lnTo>
                    <a:pt x="112596" y="1338981"/>
                  </a:lnTo>
                  <a:cubicBezTo>
                    <a:pt x="50411" y="1338981"/>
                    <a:pt x="0" y="1288570"/>
                    <a:pt x="0" y="1226385"/>
                  </a:cubicBezTo>
                  <a:lnTo>
                    <a:pt x="0" y="112596"/>
                  </a:lnTo>
                  <a:cubicBezTo>
                    <a:pt x="0" y="50411"/>
                    <a:pt x="50411" y="0"/>
                    <a:pt x="1125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C004E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23571" cy="1367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8764701" y="5152695"/>
            <a:ext cx="919480" cy="919480"/>
          </a:xfrm>
          <a:custGeom>
            <a:avLst/>
            <a:gdLst/>
            <a:ahLst/>
            <a:cxnLst/>
            <a:rect l="l" t="t" r="r" b="b"/>
            <a:pathLst>
              <a:path w="919480" h="919480">
                <a:moveTo>
                  <a:pt x="0" y="0"/>
                </a:moveTo>
                <a:lnTo>
                  <a:pt x="919480" y="0"/>
                </a:lnTo>
                <a:lnTo>
                  <a:pt x="919480" y="919480"/>
                </a:lnTo>
                <a:lnTo>
                  <a:pt x="0" y="9194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0997203" y="4845498"/>
            <a:ext cx="3506684" cy="5083943"/>
            <a:chOff x="0" y="0"/>
            <a:chExt cx="923571" cy="133898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23571" cy="1338981"/>
            </a:xfrm>
            <a:custGeom>
              <a:avLst/>
              <a:gdLst/>
              <a:ahLst/>
              <a:cxnLst/>
              <a:rect l="l" t="t" r="r" b="b"/>
              <a:pathLst>
                <a:path w="923571" h="1338981">
                  <a:moveTo>
                    <a:pt x="112596" y="0"/>
                  </a:moveTo>
                  <a:lnTo>
                    <a:pt x="810975" y="0"/>
                  </a:lnTo>
                  <a:cubicBezTo>
                    <a:pt x="873160" y="0"/>
                    <a:pt x="923571" y="50411"/>
                    <a:pt x="923571" y="112596"/>
                  </a:cubicBezTo>
                  <a:lnTo>
                    <a:pt x="923571" y="1226385"/>
                  </a:lnTo>
                  <a:cubicBezTo>
                    <a:pt x="923571" y="1288570"/>
                    <a:pt x="873160" y="1338981"/>
                    <a:pt x="810975" y="1338981"/>
                  </a:cubicBezTo>
                  <a:lnTo>
                    <a:pt x="112596" y="1338981"/>
                  </a:lnTo>
                  <a:cubicBezTo>
                    <a:pt x="50411" y="1338981"/>
                    <a:pt x="0" y="1288570"/>
                    <a:pt x="0" y="1226385"/>
                  </a:cubicBezTo>
                  <a:lnTo>
                    <a:pt x="0" y="112596"/>
                  </a:lnTo>
                  <a:cubicBezTo>
                    <a:pt x="0" y="50411"/>
                    <a:pt x="50411" y="0"/>
                    <a:pt x="1125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C004E"/>
              </a:solidFill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923571" cy="1367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2290805" y="5106813"/>
            <a:ext cx="919480" cy="919480"/>
          </a:xfrm>
          <a:custGeom>
            <a:avLst/>
            <a:gdLst/>
            <a:ahLst/>
            <a:cxnLst/>
            <a:rect l="l" t="t" r="r" b="b"/>
            <a:pathLst>
              <a:path w="919480" h="919480">
                <a:moveTo>
                  <a:pt x="0" y="0"/>
                </a:moveTo>
                <a:lnTo>
                  <a:pt x="919480" y="0"/>
                </a:lnTo>
                <a:lnTo>
                  <a:pt x="919480" y="919480"/>
                </a:lnTo>
                <a:lnTo>
                  <a:pt x="0" y="9194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4603748" y="4845498"/>
            <a:ext cx="3506684" cy="5083943"/>
            <a:chOff x="0" y="0"/>
            <a:chExt cx="923571" cy="133898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23571" cy="1338981"/>
            </a:xfrm>
            <a:custGeom>
              <a:avLst/>
              <a:gdLst/>
              <a:ahLst/>
              <a:cxnLst/>
              <a:rect l="l" t="t" r="r" b="b"/>
              <a:pathLst>
                <a:path w="923571" h="1338981">
                  <a:moveTo>
                    <a:pt x="112596" y="0"/>
                  </a:moveTo>
                  <a:lnTo>
                    <a:pt x="810975" y="0"/>
                  </a:lnTo>
                  <a:cubicBezTo>
                    <a:pt x="873160" y="0"/>
                    <a:pt x="923571" y="50411"/>
                    <a:pt x="923571" y="112596"/>
                  </a:cubicBezTo>
                  <a:lnTo>
                    <a:pt x="923571" y="1226385"/>
                  </a:lnTo>
                  <a:cubicBezTo>
                    <a:pt x="923571" y="1288570"/>
                    <a:pt x="873160" y="1338981"/>
                    <a:pt x="810975" y="1338981"/>
                  </a:cubicBezTo>
                  <a:lnTo>
                    <a:pt x="112596" y="1338981"/>
                  </a:lnTo>
                  <a:cubicBezTo>
                    <a:pt x="50411" y="1338981"/>
                    <a:pt x="0" y="1288570"/>
                    <a:pt x="0" y="1226385"/>
                  </a:cubicBezTo>
                  <a:lnTo>
                    <a:pt x="0" y="112596"/>
                  </a:lnTo>
                  <a:cubicBezTo>
                    <a:pt x="0" y="50411"/>
                    <a:pt x="50411" y="0"/>
                    <a:pt x="1125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C004E"/>
              </a:solidFill>
              <a:prstDash val="solid"/>
              <a:round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923571" cy="1367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5939097" y="5143500"/>
            <a:ext cx="919480" cy="928675"/>
          </a:xfrm>
          <a:custGeom>
            <a:avLst/>
            <a:gdLst/>
            <a:ahLst/>
            <a:cxnLst/>
            <a:rect l="l" t="t" r="r" b="b"/>
            <a:pathLst>
              <a:path w="919480" h="928675">
                <a:moveTo>
                  <a:pt x="0" y="0"/>
                </a:moveTo>
                <a:lnTo>
                  <a:pt x="919480" y="0"/>
                </a:lnTo>
                <a:lnTo>
                  <a:pt x="919480" y="928675"/>
                </a:lnTo>
                <a:lnTo>
                  <a:pt x="0" y="9286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2582526" y="2780833"/>
            <a:ext cx="12988617" cy="1563980"/>
            <a:chOff x="0" y="0"/>
            <a:chExt cx="3327958" cy="41191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327958" cy="411912"/>
            </a:xfrm>
            <a:custGeom>
              <a:avLst/>
              <a:gdLst/>
              <a:ahLst/>
              <a:cxnLst/>
              <a:rect l="l" t="t" r="r" b="b"/>
              <a:pathLst>
                <a:path w="3327958" h="411912">
                  <a:moveTo>
                    <a:pt x="31247" y="0"/>
                  </a:moveTo>
                  <a:lnTo>
                    <a:pt x="3296710" y="0"/>
                  </a:lnTo>
                  <a:cubicBezTo>
                    <a:pt x="3313968" y="0"/>
                    <a:pt x="3327958" y="13990"/>
                    <a:pt x="3327958" y="31247"/>
                  </a:cubicBezTo>
                  <a:lnTo>
                    <a:pt x="3327958" y="380665"/>
                  </a:lnTo>
                  <a:cubicBezTo>
                    <a:pt x="3327958" y="397922"/>
                    <a:pt x="3313968" y="411912"/>
                    <a:pt x="3296710" y="411912"/>
                  </a:cubicBezTo>
                  <a:lnTo>
                    <a:pt x="31247" y="411912"/>
                  </a:lnTo>
                  <a:cubicBezTo>
                    <a:pt x="13990" y="411912"/>
                    <a:pt x="0" y="397922"/>
                    <a:pt x="0" y="380665"/>
                  </a:cubicBezTo>
                  <a:lnTo>
                    <a:pt x="0" y="31247"/>
                  </a:lnTo>
                  <a:cubicBezTo>
                    <a:pt x="0" y="13990"/>
                    <a:pt x="13990" y="0"/>
                    <a:pt x="31247" y="0"/>
                  </a:cubicBezTo>
                  <a:close/>
                </a:path>
              </a:pathLst>
            </a:custGeom>
            <a:solidFill>
              <a:srgbClr val="070049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3327958" cy="4404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028700" y="1180989"/>
            <a:ext cx="8400347" cy="932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dirty="0">
                <a:solidFill>
                  <a:srgbClr val="009C17"/>
                </a:solidFill>
                <a:latin typeface="Franklin Gothic Medium Cond" panose="020B0606030402020204" pitchFamily="34" charset="0"/>
              </a:rPr>
              <a:t>Specific Objectives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91687" y="6447603"/>
            <a:ext cx="3020422" cy="2595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600" dirty="0">
                <a:solidFill>
                  <a:srgbClr val="0C004E"/>
                </a:solidFill>
              </a:rPr>
              <a:t>Improve </a:t>
            </a:r>
            <a:r>
              <a:rPr lang="en-US" sz="2600" b="1" dirty="0">
                <a:solidFill>
                  <a:srgbClr val="0C004E"/>
                </a:solidFill>
              </a:rPr>
              <a:t>the response in front of epidemic and in crisis situations</a:t>
            </a:r>
            <a:r>
              <a:rPr lang="en-US" sz="2600" dirty="0">
                <a:solidFill>
                  <a:srgbClr val="0C004E"/>
                </a:solidFill>
              </a:rPr>
              <a:t>, where isolation of patients will be a key element.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002153" y="6447603"/>
            <a:ext cx="3020422" cy="2588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600" dirty="0">
                <a:solidFill>
                  <a:srgbClr val="0C004E"/>
                </a:solidFill>
              </a:rPr>
              <a:t>Increase the </a:t>
            </a:r>
            <a:r>
              <a:rPr lang="en-US" sz="2600" b="1" dirty="0">
                <a:solidFill>
                  <a:srgbClr val="0C004E"/>
                </a:solidFill>
              </a:rPr>
              <a:t>communication between cancer services</a:t>
            </a:r>
            <a:r>
              <a:rPr lang="en-US" sz="2600" dirty="0">
                <a:solidFill>
                  <a:srgbClr val="0C004E"/>
                </a:solidFill>
              </a:rPr>
              <a:t> during an emergency situation and health crises.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758573" y="6447603"/>
            <a:ext cx="2931735" cy="347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600" dirty="0">
                <a:solidFill>
                  <a:srgbClr val="0C004E"/>
                </a:solidFill>
              </a:rPr>
              <a:t>Improve knowledge and </a:t>
            </a:r>
            <a:r>
              <a:rPr lang="en-US" sz="2600" b="1" dirty="0" err="1">
                <a:solidFill>
                  <a:srgbClr val="0C004E"/>
                </a:solidFill>
              </a:rPr>
              <a:t>prepared﻿ness</a:t>
            </a:r>
            <a:r>
              <a:rPr lang="en-US" sz="2600" b="1" dirty="0">
                <a:solidFill>
                  <a:srgbClr val="0C004E"/>
                </a:solidFill>
              </a:rPr>
              <a:t> of the cancer care workforce </a:t>
            </a:r>
            <a:r>
              <a:rPr lang="en-US" sz="2600" dirty="0">
                <a:solidFill>
                  <a:srgbClr val="0C004E"/>
                </a:solidFill>
              </a:rPr>
              <a:t>in the virtual consultation of patients in areas that are difficult-to-reach.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284678" y="6478083"/>
            <a:ext cx="2931735" cy="1716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600" dirty="0">
                <a:solidFill>
                  <a:srgbClr val="0C004E"/>
                </a:solidFill>
              </a:rPr>
              <a:t>Enhance </a:t>
            </a:r>
            <a:r>
              <a:rPr lang="en-US" sz="2600" b="1" dirty="0">
                <a:solidFill>
                  <a:srgbClr val="0C004E"/>
                </a:solidFill>
              </a:rPr>
              <a:t>knowledge-sharing </a:t>
            </a:r>
            <a:r>
              <a:rPr lang="en-US" sz="2600" dirty="0">
                <a:solidFill>
                  <a:srgbClr val="0C004E"/>
                </a:solidFill>
              </a:rPr>
              <a:t>among healthcare professionals.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932969" y="6478083"/>
            <a:ext cx="2931735" cy="1293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600" dirty="0">
                <a:solidFill>
                  <a:srgbClr val="0C004E"/>
                </a:solidFill>
              </a:rPr>
              <a:t>Enable </a:t>
            </a:r>
            <a:r>
              <a:rPr lang="en-US" sz="2600" b="1" dirty="0">
                <a:solidFill>
                  <a:srgbClr val="0C004E"/>
                </a:solidFill>
              </a:rPr>
              <a:t>cross-border cooperation </a:t>
            </a:r>
            <a:r>
              <a:rPr lang="en-US" sz="2600" dirty="0">
                <a:solidFill>
                  <a:srgbClr val="0C004E"/>
                </a:solidFill>
              </a:rPr>
              <a:t>and uptake of results.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642150" y="3043181"/>
            <a:ext cx="12848476" cy="1057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400" dirty="0">
                <a:solidFill>
                  <a:srgbClr val="FFFFFF"/>
                </a:solidFill>
              </a:rPr>
              <a:t>Reduce cancer care inequalities across the European Union, particularly for cross-border emergencies and health crises, such as COVID-19</a:t>
            </a:r>
            <a:endParaRPr lang="en-US" sz="3400" dirty="0">
              <a:solidFill>
                <a:srgbClr val="FFFFFF"/>
              </a:solidFill>
              <a:ea typeface="Lato 1"/>
              <a:cs typeface="Lato 1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5EB8E6E6-3274-9A73-3563-F6F9ED394FD4}"/>
              </a:ext>
            </a:extLst>
          </p:cNvPr>
          <p:cNvSpPr txBox="1"/>
          <p:nvPr/>
        </p:nvSpPr>
        <p:spPr>
          <a:xfrm>
            <a:off x="17052575" y="9475766"/>
            <a:ext cx="91455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800" dirty="0">
                <a:solidFill>
                  <a:srgbClr val="97ABBC"/>
                </a:solidFill>
                <a:ea typeface="Lato 1"/>
                <a:cs typeface="Lato 1"/>
              </a:rPr>
              <a:t>3</a:t>
            </a:r>
            <a:endParaRPr lang="ca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12732" y="10132650"/>
            <a:ext cx="1787400" cy="154200"/>
            <a:chOff x="0" y="0"/>
            <a:chExt cx="2383200" cy="20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500600" y="10132800"/>
            <a:ext cx="1787400" cy="154200"/>
            <a:chOff x="0" y="0"/>
            <a:chExt cx="2383200" cy="20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39B80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10132650"/>
            <a:ext cx="14712620" cy="154200"/>
            <a:chOff x="0" y="0"/>
            <a:chExt cx="19616827" cy="205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616801" cy="205613"/>
            </a:xfrm>
            <a:custGeom>
              <a:avLst/>
              <a:gdLst/>
              <a:ahLst/>
              <a:cxnLst/>
              <a:rect l="l" t="t" r="r" b="b"/>
              <a:pathLst>
                <a:path w="19616801" h="205613">
                  <a:moveTo>
                    <a:pt x="0" y="0"/>
                  </a:moveTo>
                  <a:lnTo>
                    <a:pt x="19616801" y="0"/>
                  </a:lnTo>
                  <a:lnTo>
                    <a:pt x="19616801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457200" y="279400"/>
            <a:ext cx="1765300" cy="706120"/>
          </a:xfrm>
          <a:custGeom>
            <a:avLst/>
            <a:gdLst/>
            <a:ahLst/>
            <a:cxnLst/>
            <a:rect l="l" t="t" r="r" b="b"/>
            <a:pathLst>
              <a:path w="1765300" h="706120">
                <a:moveTo>
                  <a:pt x="0" y="0"/>
                </a:moveTo>
                <a:lnTo>
                  <a:pt x="1765300" y="0"/>
                </a:lnTo>
                <a:lnTo>
                  <a:pt x="1765300" y="706120"/>
                </a:lnTo>
                <a:lnTo>
                  <a:pt x="0" y="706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07325" y="1180989"/>
            <a:ext cx="6542972" cy="929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6400" dirty="0">
                <a:solidFill>
                  <a:srgbClr val="009C17"/>
                </a:solidFill>
                <a:latin typeface="Franklin Gothic Medium Cond" panose="020B0606030402020204" pitchFamily="34" charset="0"/>
              </a:rPr>
              <a:t>Work Packages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60034" y="2556816"/>
            <a:ext cx="3098006" cy="2883006"/>
            <a:chOff x="0" y="0"/>
            <a:chExt cx="873414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73414" cy="812800"/>
            </a:xfrm>
            <a:custGeom>
              <a:avLst/>
              <a:gdLst/>
              <a:ahLst/>
              <a:cxnLst/>
              <a:rect l="l" t="t" r="r" b="b"/>
              <a:pathLst>
                <a:path w="873414" h="812800">
                  <a:moveTo>
                    <a:pt x="0" y="0"/>
                  </a:moveTo>
                  <a:lnTo>
                    <a:pt x="873414" y="0"/>
                  </a:lnTo>
                  <a:lnTo>
                    <a:pt x="8734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9C1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73414" cy="841375"/>
            </a:xfrm>
            <a:prstGeom prst="rect">
              <a:avLst/>
            </a:prstGeom>
          </p:spPr>
          <p:txBody>
            <a:bodyPr lIns="44006" tIns="44006" rIns="44006" bIns="44006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0665" y="2413405"/>
            <a:ext cx="3098006" cy="2883006"/>
            <a:chOff x="0" y="0"/>
            <a:chExt cx="873414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73414" cy="812800"/>
            </a:xfrm>
            <a:custGeom>
              <a:avLst/>
              <a:gdLst/>
              <a:ahLst/>
              <a:cxnLst/>
              <a:rect l="l" t="t" r="r" b="b"/>
              <a:pathLst>
                <a:path w="873414" h="812800">
                  <a:moveTo>
                    <a:pt x="0" y="0"/>
                  </a:moveTo>
                  <a:lnTo>
                    <a:pt x="873414" y="0"/>
                  </a:lnTo>
                  <a:lnTo>
                    <a:pt x="8734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8E8E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73414" cy="841375"/>
            </a:xfrm>
            <a:prstGeom prst="rect">
              <a:avLst/>
            </a:prstGeom>
          </p:spPr>
          <p:txBody>
            <a:bodyPr lIns="44006" tIns="44006" rIns="44006" bIns="44006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319034" y="2409751"/>
            <a:ext cx="3108331" cy="2892615"/>
            <a:chOff x="0" y="0"/>
            <a:chExt cx="873414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73414" cy="812800"/>
            </a:xfrm>
            <a:custGeom>
              <a:avLst/>
              <a:gdLst/>
              <a:ahLst/>
              <a:cxnLst/>
              <a:rect l="l" t="t" r="r" b="b"/>
              <a:pathLst>
                <a:path w="873414" h="812800">
                  <a:moveTo>
                    <a:pt x="0" y="0"/>
                  </a:moveTo>
                  <a:lnTo>
                    <a:pt x="873414" y="0"/>
                  </a:lnTo>
                  <a:lnTo>
                    <a:pt x="8734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96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73414" cy="841375"/>
            </a:xfrm>
            <a:prstGeom prst="rect">
              <a:avLst/>
            </a:prstGeom>
          </p:spPr>
          <p:txBody>
            <a:bodyPr lIns="44006" tIns="44006" rIns="44006" bIns="44006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144976" y="2543554"/>
            <a:ext cx="3108331" cy="2892615"/>
            <a:chOff x="0" y="0"/>
            <a:chExt cx="873414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73414" cy="812800"/>
            </a:xfrm>
            <a:custGeom>
              <a:avLst/>
              <a:gdLst/>
              <a:ahLst/>
              <a:cxnLst/>
              <a:rect l="l" t="t" r="r" b="b"/>
              <a:pathLst>
                <a:path w="873414" h="812800">
                  <a:moveTo>
                    <a:pt x="0" y="0"/>
                  </a:moveTo>
                  <a:lnTo>
                    <a:pt x="873414" y="0"/>
                  </a:lnTo>
                  <a:lnTo>
                    <a:pt x="8734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8E8E8"/>
            </a:soli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73414" cy="841375"/>
            </a:xfrm>
            <a:prstGeom prst="rect">
              <a:avLst/>
            </a:prstGeom>
          </p:spPr>
          <p:txBody>
            <a:bodyPr lIns="44006" tIns="44006" rIns="44006" bIns="44006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7233729" y="2657511"/>
            <a:ext cx="919795" cy="879554"/>
          </a:xfrm>
          <a:custGeom>
            <a:avLst/>
            <a:gdLst/>
            <a:ahLst/>
            <a:cxnLst/>
            <a:rect l="l" t="t" r="r" b="b"/>
            <a:pathLst>
              <a:path w="919795" h="879554">
                <a:moveTo>
                  <a:pt x="0" y="0"/>
                </a:moveTo>
                <a:lnTo>
                  <a:pt x="919795" y="0"/>
                </a:lnTo>
                <a:lnTo>
                  <a:pt x="919795" y="879554"/>
                </a:lnTo>
                <a:lnTo>
                  <a:pt x="0" y="8795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907536" y="2438626"/>
            <a:ext cx="882406" cy="511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5"/>
              </a:lnSpc>
            </a:pPr>
            <a:r>
              <a:rPr lang="en-US" sz="2996" b="1" dirty="0">
                <a:solidFill>
                  <a:srgbClr val="0C004E"/>
                </a:solidFill>
              </a:rPr>
              <a:t>WP1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224809" y="2590836"/>
            <a:ext cx="885347" cy="52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</a:pPr>
            <a:r>
              <a:rPr lang="en-US" sz="3006" b="1" dirty="0">
                <a:solidFill>
                  <a:srgbClr val="0C004E"/>
                </a:solidFill>
              </a:rPr>
              <a:t>WP2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38946" y="3692875"/>
            <a:ext cx="2539087" cy="60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65"/>
              </a:lnSpc>
              <a:spcBef>
                <a:spcPct val="0"/>
              </a:spcBef>
            </a:pPr>
            <a:r>
              <a:rPr lang="en-US" sz="4250" strike="noStrike" spc="-128" dirty="0">
                <a:solidFill>
                  <a:srgbClr val="0C004E"/>
                </a:solidFill>
                <a:latin typeface="Franklin Gothic Medium Cond" panose="020B06060304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Coordination</a:t>
            </a:r>
            <a:endParaRPr lang="en-US" sz="4250" strike="noStrike" spc="-128" dirty="0">
              <a:solidFill>
                <a:srgbClr val="0C004E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224809" y="3763282"/>
            <a:ext cx="2928715" cy="602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1"/>
              </a:lnSpc>
              <a:spcBef>
                <a:spcPct val="0"/>
              </a:spcBef>
            </a:pPr>
            <a:r>
              <a:rPr lang="en-US" sz="4250" strike="noStrike" spc="-128">
                <a:solidFill>
                  <a:srgbClr val="0C004E"/>
                </a:solidFill>
                <a:latin typeface="Franklin Gothic Medium Cond" panose="020B06060304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2847533" y="2558793"/>
            <a:ext cx="862324" cy="543313"/>
            <a:chOff x="0" y="0"/>
            <a:chExt cx="1149765" cy="724417"/>
          </a:xfrm>
        </p:grpSpPr>
        <p:sp>
          <p:nvSpPr>
            <p:cNvPr id="29" name="Freeform 29"/>
            <p:cNvSpPr/>
            <p:nvPr/>
          </p:nvSpPr>
          <p:spPr>
            <a:xfrm rot="-5400000">
              <a:off x="294758" y="-130590"/>
              <a:ext cx="560249" cy="1149765"/>
            </a:xfrm>
            <a:custGeom>
              <a:avLst/>
              <a:gdLst/>
              <a:ahLst/>
              <a:cxnLst/>
              <a:rect l="l" t="t" r="r" b="b"/>
              <a:pathLst>
                <a:path w="560249" h="1149765">
                  <a:moveTo>
                    <a:pt x="0" y="0"/>
                  </a:moveTo>
                  <a:lnTo>
                    <a:pt x="560249" y="0"/>
                  </a:lnTo>
                  <a:lnTo>
                    <a:pt x="560249" y="1149765"/>
                  </a:lnTo>
                  <a:lnTo>
                    <a:pt x="0" y="1149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5400000" flipH="1" flipV="1">
              <a:off x="294758" y="-294758"/>
              <a:ext cx="560249" cy="1149765"/>
            </a:xfrm>
            <a:custGeom>
              <a:avLst/>
              <a:gdLst/>
              <a:ahLst/>
              <a:cxnLst/>
              <a:rect l="l" t="t" r="r" b="b"/>
              <a:pathLst>
                <a:path w="560249" h="1149765">
                  <a:moveTo>
                    <a:pt x="560249" y="1149765"/>
                  </a:moveTo>
                  <a:lnTo>
                    <a:pt x="0" y="1149765"/>
                  </a:lnTo>
                  <a:lnTo>
                    <a:pt x="0" y="0"/>
                  </a:lnTo>
                  <a:lnTo>
                    <a:pt x="560249" y="0"/>
                  </a:lnTo>
                  <a:lnTo>
                    <a:pt x="560249" y="1149765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1" name="Group 31"/>
          <p:cNvGrpSpPr/>
          <p:nvPr/>
        </p:nvGrpSpPr>
        <p:grpSpPr>
          <a:xfrm>
            <a:off x="9414055" y="2514776"/>
            <a:ext cx="3098006" cy="2883006"/>
            <a:chOff x="0" y="0"/>
            <a:chExt cx="873414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73414" cy="812800"/>
            </a:xfrm>
            <a:custGeom>
              <a:avLst/>
              <a:gdLst/>
              <a:ahLst/>
              <a:cxnLst/>
              <a:rect l="l" t="t" r="r" b="b"/>
              <a:pathLst>
                <a:path w="873414" h="812800">
                  <a:moveTo>
                    <a:pt x="0" y="0"/>
                  </a:moveTo>
                  <a:lnTo>
                    <a:pt x="873414" y="0"/>
                  </a:lnTo>
                  <a:lnTo>
                    <a:pt x="8734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71DB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873414" cy="841375"/>
            </a:xfrm>
            <a:prstGeom prst="rect">
              <a:avLst/>
            </a:prstGeom>
          </p:spPr>
          <p:txBody>
            <a:bodyPr lIns="44006" tIns="44006" rIns="44006" bIns="44006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575774" y="2371071"/>
            <a:ext cx="3098006" cy="2883006"/>
            <a:chOff x="0" y="0"/>
            <a:chExt cx="873414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73414" cy="812800"/>
            </a:xfrm>
            <a:custGeom>
              <a:avLst/>
              <a:gdLst/>
              <a:ahLst/>
              <a:cxnLst/>
              <a:rect l="l" t="t" r="r" b="b"/>
              <a:pathLst>
                <a:path w="873414" h="812800">
                  <a:moveTo>
                    <a:pt x="0" y="0"/>
                  </a:moveTo>
                  <a:lnTo>
                    <a:pt x="873414" y="0"/>
                  </a:lnTo>
                  <a:lnTo>
                    <a:pt x="8734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8E8E8"/>
            </a:solidFill>
            <a:ln cap="sq">
              <a:noFill/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873414" cy="841375"/>
            </a:xfrm>
            <a:prstGeom prst="rect">
              <a:avLst/>
            </a:prstGeom>
          </p:spPr>
          <p:txBody>
            <a:bodyPr lIns="44006" tIns="44006" rIns="44006" bIns="44006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3528662" y="2399293"/>
            <a:ext cx="3108331" cy="2892615"/>
            <a:chOff x="0" y="0"/>
            <a:chExt cx="873414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73414" cy="812800"/>
            </a:xfrm>
            <a:custGeom>
              <a:avLst/>
              <a:gdLst/>
              <a:ahLst/>
              <a:cxnLst/>
              <a:rect l="l" t="t" r="r" b="b"/>
              <a:pathLst>
                <a:path w="873414" h="812800">
                  <a:moveTo>
                    <a:pt x="0" y="0"/>
                  </a:moveTo>
                  <a:lnTo>
                    <a:pt x="873414" y="0"/>
                  </a:lnTo>
                  <a:lnTo>
                    <a:pt x="8734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873414" cy="841375"/>
            </a:xfrm>
            <a:prstGeom prst="rect">
              <a:avLst/>
            </a:prstGeom>
          </p:spPr>
          <p:txBody>
            <a:bodyPr lIns="44006" tIns="44006" rIns="44006" bIns="44006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3701716" y="2501959"/>
            <a:ext cx="3108331" cy="2994308"/>
            <a:chOff x="0" y="-28575"/>
            <a:chExt cx="873414" cy="841375"/>
          </a:xfrm>
        </p:grpSpPr>
        <p:sp>
          <p:nvSpPr>
            <p:cNvPr id="41" name="Freeform 41"/>
            <p:cNvSpPr/>
            <p:nvPr/>
          </p:nvSpPr>
          <p:spPr>
            <a:xfrm>
              <a:off x="0" y="-3965"/>
              <a:ext cx="873414" cy="812800"/>
            </a:xfrm>
            <a:custGeom>
              <a:avLst/>
              <a:gdLst/>
              <a:ahLst/>
              <a:cxnLst/>
              <a:rect l="l" t="t" r="r" b="b"/>
              <a:pathLst>
                <a:path w="873414" h="812800">
                  <a:moveTo>
                    <a:pt x="0" y="0"/>
                  </a:moveTo>
                  <a:lnTo>
                    <a:pt x="873414" y="0"/>
                  </a:lnTo>
                  <a:lnTo>
                    <a:pt x="8734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8E8E8"/>
            </a:solidFill>
            <a:ln cap="sq">
              <a:noFill/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0" y="-28575"/>
              <a:ext cx="873414" cy="841375"/>
            </a:xfrm>
            <a:prstGeom prst="rect">
              <a:avLst/>
            </a:prstGeom>
          </p:spPr>
          <p:txBody>
            <a:bodyPr lIns="44006" tIns="44006" rIns="44006" bIns="44006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3" name="Freeform 43"/>
          <p:cNvSpPr/>
          <p:nvPr/>
        </p:nvSpPr>
        <p:spPr>
          <a:xfrm>
            <a:off x="15979693" y="2617366"/>
            <a:ext cx="754218" cy="879554"/>
          </a:xfrm>
          <a:custGeom>
            <a:avLst/>
            <a:gdLst/>
            <a:ahLst/>
            <a:cxnLst/>
            <a:rect l="l" t="t" r="r" b="b"/>
            <a:pathLst>
              <a:path w="754218" h="879554">
                <a:moveTo>
                  <a:pt x="0" y="0"/>
                </a:moveTo>
                <a:lnTo>
                  <a:pt x="754217" y="0"/>
                </a:lnTo>
                <a:lnTo>
                  <a:pt x="754217" y="879554"/>
                </a:lnTo>
                <a:lnTo>
                  <a:pt x="0" y="879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4" name="Freeform 44"/>
          <p:cNvSpPr/>
          <p:nvPr/>
        </p:nvSpPr>
        <p:spPr>
          <a:xfrm>
            <a:off x="16140283" y="2812829"/>
            <a:ext cx="433036" cy="433036"/>
          </a:xfrm>
          <a:custGeom>
            <a:avLst/>
            <a:gdLst/>
            <a:ahLst/>
            <a:cxnLst/>
            <a:rect l="l" t="t" r="r" b="b"/>
            <a:pathLst>
              <a:path w="433036" h="433036">
                <a:moveTo>
                  <a:pt x="0" y="0"/>
                </a:moveTo>
                <a:lnTo>
                  <a:pt x="433037" y="0"/>
                </a:lnTo>
                <a:lnTo>
                  <a:pt x="433037" y="433037"/>
                </a:lnTo>
                <a:lnTo>
                  <a:pt x="0" y="4330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1695263" y="2477361"/>
            <a:ext cx="808096" cy="876632"/>
          </a:xfrm>
          <a:custGeom>
            <a:avLst/>
            <a:gdLst/>
            <a:ahLst/>
            <a:cxnLst/>
            <a:rect l="l" t="t" r="r" b="b"/>
            <a:pathLst>
              <a:path w="808096" h="876632">
                <a:moveTo>
                  <a:pt x="0" y="0"/>
                </a:moveTo>
                <a:lnTo>
                  <a:pt x="808095" y="0"/>
                </a:lnTo>
                <a:lnTo>
                  <a:pt x="808095" y="876633"/>
                </a:lnTo>
                <a:lnTo>
                  <a:pt x="0" y="8766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9753201" y="2476656"/>
            <a:ext cx="882406" cy="511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5"/>
              </a:lnSpc>
            </a:pPr>
            <a:r>
              <a:rPr lang="en-US" sz="2996" b="1">
                <a:solidFill>
                  <a:srgbClr val="0C004E"/>
                </a:solidFill>
              </a:rPr>
              <a:t>WP3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837995" y="2589506"/>
            <a:ext cx="885347" cy="52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</a:pPr>
            <a:r>
              <a:rPr lang="en-US" sz="3006" b="1">
                <a:solidFill>
                  <a:srgbClr val="0C004E"/>
                </a:solidFill>
              </a:rPr>
              <a:t>WP4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853182" y="3763520"/>
            <a:ext cx="2539087" cy="60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65"/>
              </a:lnSpc>
              <a:spcBef>
                <a:spcPct val="0"/>
              </a:spcBef>
            </a:pPr>
            <a:r>
              <a:rPr lang="en-US" sz="4250" strike="noStrike" spc="-128">
                <a:solidFill>
                  <a:srgbClr val="0C004E"/>
                </a:solidFill>
                <a:latin typeface="Franklin Gothic Medium Cond" panose="020B06060304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Evaluation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798173" y="3666498"/>
            <a:ext cx="2928715" cy="602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1"/>
              </a:lnSpc>
              <a:spcBef>
                <a:spcPct val="0"/>
              </a:spcBef>
            </a:pPr>
            <a:r>
              <a:rPr lang="en-US" sz="4250" strike="noStrike" spc="-128" dirty="0">
                <a:solidFill>
                  <a:srgbClr val="0C004E"/>
                </a:solidFill>
                <a:latin typeface="Franklin Gothic Medium Cond" panose="020B06060304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Sustainability</a:t>
            </a:r>
          </a:p>
        </p:txBody>
      </p:sp>
      <p:sp>
        <p:nvSpPr>
          <p:cNvPr id="50" name="Freeform 50">
            <a:hlinkClick r:id="rId18" tooltip="https://www.sciensano.be/en"/>
          </p:cNvPr>
          <p:cNvSpPr/>
          <p:nvPr/>
        </p:nvSpPr>
        <p:spPr>
          <a:xfrm>
            <a:off x="702413" y="5873114"/>
            <a:ext cx="3430241" cy="718207"/>
          </a:xfrm>
          <a:custGeom>
            <a:avLst/>
            <a:gdLst/>
            <a:ahLst/>
            <a:cxnLst/>
            <a:rect l="l" t="t" r="r" b="b"/>
            <a:pathLst>
              <a:path w="3430241" h="718207">
                <a:moveTo>
                  <a:pt x="0" y="0"/>
                </a:moveTo>
                <a:lnTo>
                  <a:pt x="3430242" y="0"/>
                </a:lnTo>
                <a:lnTo>
                  <a:pt x="3430242" y="718207"/>
                </a:lnTo>
                <a:lnTo>
                  <a:pt x="0" y="71820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51" name="Freeform 51">
            <a:hlinkClick r:id="rId20" tooltip="https://ico.gencat.cat/ca/inici/"/>
          </p:cNvPr>
          <p:cNvSpPr/>
          <p:nvPr/>
        </p:nvSpPr>
        <p:spPr>
          <a:xfrm>
            <a:off x="4663225" y="5873114"/>
            <a:ext cx="4210979" cy="718207"/>
          </a:xfrm>
          <a:custGeom>
            <a:avLst/>
            <a:gdLst/>
            <a:ahLst/>
            <a:cxnLst/>
            <a:rect l="l" t="t" r="r" b="b"/>
            <a:pathLst>
              <a:path w="4210979" h="718207">
                <a:moveTo>
                  <a:pt x="0" y="0"/>
                </a:moveTo>
                <a:lnTo>
                  <a:pt x="4210978" y="0"/>
                </a:lnTo>
                <a:lnTo>
                  <a:pt x="4210978" y="718207"/>
                </a:lnTo>
                <a:lnTo>
                  <a:pt x="0" y="71820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52" name="Freeform 52">
            <a:hlinkClick r:id="rId22" tooltip="https://www.nio.gov.pl"/>
          </p:cNvPr>
          <p:cNvSpPr/>
          <p:nvPr/>
        </p:nvSpPr>
        <p:spPr>
          <a:xfrm>
            <a:off x="9404773" y="5744660"/>
            <a:ext cx="3445402" cy="975114"/>
          </a:xfrm>
          <a:custGeom>
            <a:avLst/>
            <a:gdLst/>
            <a:ahLst/>
            <a:cxnLst/>
            <a:rect l="l" t="t" r="r" b="b"/>
            <a:pathLst>
              <a:path w="3445402" h="975114">
                <a:moveTo>
                  <a:pt x="0" y="0"/>
                </a:moveTo>
                <a:lnTo>
                  <a:pt x="3445402" y="0"/>
                </a:lnTo>
                <a:lnTo>
                  <a:pt x="3445402" y="975114"/>
                </a:lnTo>
                <a:lnTo>
                  <a:pt x="0" y="97511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54" name="TextBox 54"/>
          <p:cNvSpPr txBox="1"/>
          <p:nvPr/>
        </p:nvSpPr>
        <p:spPr>
          <a:xfrm>
            <a:off x="708041" y="7062674"/>
            <a:ext cx="3612083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400" dirty="0">
                <a:solidFill>
                  <a:srgbClr val="0C004E"/>
                </a:solidFill>
              </a:rPr>
              <a:t>Sciensano, the Belgian Institute for Health, leads the Coordination Work Package, ensuring an effective management of all administrative and budgetary requirements.</a:t>
            </a:r>
            <a:endParaRPr lang="en-US" sz="2400" dirty="0">
              <a:solidFill>
                <a:srgbClr val="0C004E"/>
              </a:solidFill>
              <a:ea typeface="Lato 1"/>
              <a:cs typeface="Lato 1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4640122" y="7062674"/>
            <a:ext cx="4210979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400" u="none" strike="noStrike">
                <a:solidFill>
                  <a:srgbClr val="0C004E"/>
                </a:solidFill>
              </a:rPr>
              <a:t>The </a:t>
            </a:r>
            <a:r>
              <a:rPr lang="en-US" sz="2400" u="none" strike="noStrike" err="1">
                <a:solidFill>
                  <a:srgbClr val="0C004E"/>
                </a:solidFill>
              </a:rPr>
              <a:t>Institut</a:t>
            </a:r>
            <a:r>
              <a:rPr lang="en-US" sz="2400" u="none" strike="noStrike">
                <a:solidFill>
                  <a:srgbClr val="0C004E"/>
                </a:solidFill>
              </a:rPr>
              <a:t> </a:t>
            </a:r>
            <a:r>
              <a:rPr lang="en-US" sz="2400" u="none" strike="noStrike" err="1">
                <a:solidFill>
                  <a:srgbClr val="0C004E"/>
                </a:solidFill>
              </a:rPr>
              <a:t>Català</a:t>
            </a:r>
            <a:r>
              <a:rPr lang="en-US" sz="2400" u="none" strike="noStrike">
                <a:solidFill>
                  <a:srgbClr val="0C004E"/>
                </a:solidFill>
              </a:rPr>
              <a:t> </a:t>
            </a:r>
            <a:r>
              <a:rPr lang="en-US" sz="2400" u="none" strike="noStrike" err="1">
                <a:solidFill>
                  <a:srgbClr val="0C004E"/>
                </a:solidFill>
              </a:rPr>
              <a:t>d’Oncologia</a:t>
            </a:r>
            <a:r>
              <a:rPr lang="en-US" sz="2400" u="none" strike="noStrike">
                <a:solidFill>
                  <a:srgbClr val="0C004E"/>
                </a:solidFill>
              </a:rPr>
              <a:t> (Catalan Institute of Oncology, in Spain) leads the communication area and takes care of all work related to the dissemination of the </a:t>
            </a:r>
            <a:r>
              <a:rPr lang="en-US" sz="2400" u="none" strike="noStrike" err="1">
                <a:solidFill>
                  <a:srgbClr val="0C004E"/>
                </a:solidFill>
              </a:rPr>
              <a:t>eCAN’s</a:t>
            </a:r>
            <a:r>
              <a:rPr lang="en-US" sz="2400" u="none" strike="noStrike">
                <a:solidFill>
                  <a:srgbClr val="0C004E"/>
                </a:solidFill>
              </a:rPr>
              <a:t> activities, updates, results and recommendations.</a:t>
            </a:r>
            <a:endParaRPr lang="en-US" sz="2400" u="none" strike="noStrike">
              <a:solidFill>
                <a:srgbClr val="0C004E"/>
              </a:solidFill>
              <a:ea typeface="Lato 1"/>
              <a:cs typeface="Lato 1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9261564" y="7062674"/>
            <a:ext cx="3742135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400" u="none" strike="noStrike">
                <a:solidFill>
                  <a:srgbClr val="0C004E"/>
                </a:solidFill>
              </a:rPr>
              <a:t>The Maria </a:t>
            </a:r>
            <a:r>
              <a:rPr lang="en-US" sz="2400" u="none" strike="noStrike" err="1">
                <a:solidFill>
                  <a:srgbClr val="0C004E"/>
                </a:solidFill>
              </a:rPr>
              <a:t>Sklodowska</a:t>
            </a:r>
            <a:r>
              <a:rPr lang="en-US" sz="2400" u="none" strike="noStrike">
                <a:solidFill>
                  <a:srgbClr val="0C004E"/>
                </a:solidFill>
              </a:rPr>
              <a:t>-Curie National Research Institute of Oncology (MSCNRIO, in Poland) heads the Evaluation work area, that will assess whether </a:t>
            </a:r>
            <a:r>
              <a:rPr lang="en-US" sz="2400" u="none" strike="noStrike" err="1">
                <a:solidFill>
                  <a:srgbClr val="0C004E"/>
                </a:solidFill>
              </a:rPr>
              <a:t>eCAN</a:t>
            </a:r>
            <a:r>
              <a:rPr lang="en-US" sz="2400" u="none" strike="noStrike">
                <a:solidFill>
                  <a:srgbClr val="0C004E"/>
                </a:solidFill>
              </a:rPr>
              <a:t> is implemented as planned.</a:t>
            </a:r>
            <a:endParaRPr lang="en-US" sz="2400" u="none" strike="noStrike">
              <a:solidFill>
                <a:srgbClr val="0C004E"/>
              </a:solidFill>
              <a:ea typeface="Lato 1"/>
              <a:cs typeface="Lato 1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13413274" y="7062674"/>
            <a:ext cx="4191718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400">
                <a:solidFill>
                  <a:srgbClr val="0C004E"/>
                </a:solidFill>
              </a:rPr>
              <a:t>The Gesundheit </a:t>
            </a:r>
            <a:r>
              <a:rPr lang="en-US" sz="2400" err="1">
                <a:solidFill>
                  <a:srgbClr val="0C004E"/>
                </a:solidFill>
              </a:rPr>
              <a:t>Österreich</a:t>
            </a:r>
            <a:r>
              <a:rPr lang="en-US" sz="2400">
                <a:solidFill>
                  <a:srgbClr val="0C004E"/>
                </a:solidFill>
              </a:rPr>
              <a:t> GmbH, GÖG (The Austrian National Public Health Institute) manages this work area dedicated to develop a roadmap towards a sustainable implementation of eHealth initiatives in cancer care.</a:t>
            </a:r>
            <a:endParaRPr lang="en-US" sz="2400">
              <a:solidFill>
                <a:srgbClr val="0C004E"/>
              </a:solidFill>
              <a:ea typeface="Lato 1"/>
              <a:cs typeface="Lato 1"/>
            </a:endParaRPr>
          </a:p>
        </p:txBody>
      </p:sp>
      <p:sp>
        <p:nvSpPr>
          <p:cNvPr id="58" name="TextBox 9">
            <a:extLst>
              <a:ext uri="{FF2B5EF4-FFF2-40B4-BE49-F238E27FC236}">
                <a16:creationId xmlns:a16="http://schemas.microsoft.com/office/drawing/2014/main" id="{7E52A2C0-2459-5259-B6DF-4E76D62B3707}"/>
              </a:ext>
            </a:extLst>
          </p:cNvPr>
          <p:cNvSpPr txBox="1"/>
          <p:nvPr/>
        </p:nvSpPr>
        <p:spPr>
          <a:xfrm>
            <a:off x="17052575" y="9475766"/>
            <a:ext cx="91455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800" dirty="0">
                <a:solidFill>
                  <a:srgbClr val="97ABBC"/>
                </a:solidFill>
                <a:ea typeface="Lato 1"/>
                <a:cs typeface="Lato 1"/>
              </a:rPr>
              <a:t>4</a:t>
            </a:r>
            <a:endParaRPr lang="ca-ES" dirty="0"/>
          </a:p>
        </p:txBody>
      </p:sp>
      <p:pic>
        <p:nvPicPr>
          <p:cNvPr id="9" name="Imatge 8" descr="Imatge que conté cercle, Gràfics, Saturació cromàtica, captura de pantalla&#10;&#10;Descripció generada automàticament">
            <a:extLst>
              <a:ext uri="{FF2B5EF4-FFF2-40B4-BE49-F238E27FC236}">
                <a16:creationId xmlns:a16="http://schemas.microsoft.com/office/drawing/2014/main" id="{4AC5A4AB-DCD4-EBA7-2954-5665945E3D45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8591" t="20732" r="7756" b="22159"/>
          <a:stretch/>
        </p:blipFill>
        <p:spPr>
          <a:xfrm>
            <a:off x="13472881" y="5756335"/>
            <a:ext cx="3586321" cy="9665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12732" y="10132650"/>
            <a:ext cx="1787400" cy="154200"/>
            <a:chOff x="0" y="0"/>
            <a:chExt cx="2383200" cy="20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500600" y="10132800"/>
            <a:ext cx="1787400" cy="154200"/>
            <a:chOff x="0" y="0"/>
            <a:chExt cx="2383200" cy="20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39B80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10132650"/>
            <a:ext cx="14712620" cy="154200"/>
            <a:chOff x="0" y="0"/>
            <a:chExt cx="19616827" cy="205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616801" cy="205613"/>
            </a:xfrm>
            <a:custGeom>
              <a:avLst/>
              <a:gdLst/>
              <a:ahLst/>
              <a:cxnLst/>
              <a:rect l="l" t="t" r="r" b="b"/>
              <a:pathLst>
                <a:path w="19616801" h="205613">
                  <a:moveTo>
                    <a:pt x="0" y="0"/>
                  </a:moveTo>
                  <a:lnTo>
                    <a:pt x="19616801" y="0"/>
                  </a:lnTo>
                  <a:lnTo>
                    <a:pt x="19616801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457200" y="279400"/>
            <a:ext cx="1765300" cy="706120"/>
          </a:xfrm>
          <a:custGeom>
            <a:avLst/>
            <a:gdLst/>
            <a:ahLst/>
            <a:cxnLst/>
            <a:rect l="l" t="t" r="r" b="b"/>
            <a:pathLst>
              <a:path w="1765300" h="706120">
                <a:moveTo>
                  <a:pt x="0" y="0"/>
                </a:moveTo>
                <a:lnTo>
                  <a:pt x="1765300" y="0"/>
                </a:lnTo>
                <a:lnTo>
                  <a:pt x="1765300" y="706120"/>
                </a:lnTo>
                <a:lnTo>
                  <a:pt x="0" y="706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07325" y="1180989"/>
            <a:ext cx="6542972" cy="929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6400" dirty="0">
                <a:solidFill>
                  <a:srgbClr val="009C17"/>
                </a:solidFill>
                <a:latin typeface="Franklin Gothic Medium Cond" panose="020B0606030402020204" pitchFamily="34" charset="0"/>
              </a:rPr>
              <a:t>Work Packages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2150" y="7134708"/>
            <a:ext cx="4063117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400" u="none" strike="noStrike" dirty="0">
                <a:solidFill>
                  <a:srgbClr val="0C004E"/>
                </a:solidFill>
              </a:rPr>
              <a:t>The Regina Elena National Cancer Institute (IFO-IRE, in Italy) leads the pilots that address the role of teleconsultation in rehabilitation treatment and psychological support for cancer patients.</a:t>
            </a:r>
            <a:r>
              <a:rPr lang="en-US" sz="2400" dirty="0">
                <a:solidFill>
                  <a:srgbClr val="0C004E"/>
                </a:solidFill>
              </a:rPr>
              <a:t> </a:t>
            </a:r>
            <a:endParaRPr lang="en-US" sz="2400" u="none" strike="noStrike" dirty="0">
              <a:solidFill>
                <a:srgbClr val="0C004E"/>
              </a:solidFill>
              <a:ea typeface="Lato 1"/>
              <a:cs typeface="Lato 1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02499" y="7134708"/>
            <a:ext cx="3222994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400" u="none" strike="noStrike">
                <a:solidFill>
                  <a:srgbClr val="0C004E"/>
                </a:solidFill>
              </a:rPr>
              <a:t>IFO-IRE is also in charge of this WP that will propose guidelines to better address patients’ rights, equality of access, protection of privacy and health data protection.</a:t>
            </a:r>
            <a:endParaRPr lang="en-US" sz="2400" u="none" strike="noStrike">
              <a:solidFill>
                <a:srgbClr val="0C004E"/>
              </a:solidFill>
              <a:ea typeface="Lato 1"/>
              <a:cs typeface="Lato 1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976296" y="7078264"/>
            <a:ext cx="3832082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400" dirty="0">
                <a:solidFill>
                  <a:srgbClr val="0C004E"/>
                </a:solidFill>
              </a:rPr>
              <a:t>The National eHealth Authority of Cyprus (</a:t>
            </a:r>
            <a:r>
              <a:rPr lang="en-US" sz="2400" dirty="0" err="1">
                <a:solidFill>
                  <a:srgbClr val="0C004E"/>
                </a:solidFill>
              </a:rPr>
              <a:t>NeHa</a:t>
            </a:r>
            <a:r>
              <a:rPr lang="en-US" sz="2400" dirty="0">
                <a:solidFill>
                  <a:srgbClr val="0C004E"/>
                </a:solidFill>
              </a:rPr>
              <a:t>), along with affiliated entities and collaborators, leads Work Package 7, focused on telemonitoring solutions used for cancer patients worldwide.</a:t>
            </a:r>
            <a:endParaRPr lang="en-US" sz="2400" dirty="0">
              <a:solidFill>
                <a:srgbClr val="0C004E"/>
              </a:solidFill>
              <a:ea typeface="Lato 1"/>
              <a:cs typeface="Lato 1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176471" y="7078264"/>
            <a:ext cx="4191718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400">
                <a:solidFill>
                  <a:srgbClr val="0C004E"/>
                </a:solidFill>
              </a:rPr>
              <a:t>The 3rd Regional Health Authority of Macedonia (3rd RHA) is the Greek institution responsible of leading this work package, focused on identifying stakeholders across the EU and boosting their engagement.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17589" y="2566153"/>
            <a:ext cx="3098006" cy="2883006"/>
            <a:chOff x="0" y="0"/>
            <a:chExt cx="873414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3414" cy="812800"/>
            </a:xfrm>
            <a:custGeom>
              <a:avLst/>
              <a:gdLst/>
              <a:ahLst/>
              <a:cxnLst/>
              <a:rect l="l" t="t" r="r" b="b"/>
              <a:pathLst>
                <a:path w="873414" h="812800">
                  <a:moveTo>
                    <a:pt x="0" y="0"/>
                  </a:moveTo>
                  <a:lnTo>
                    <a:pt x="873414" y="0"/>
                  </a:lnTo>
                  <a:lnTo>
                    <a:pt x="8734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9C1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73414" cy="841375"/>
            </a:xfrm>
            <a:prstGeom prst="rect">
              <a:avLst/>
            </a:prstGeom>
          </p:spPr>
          <p:txBody>
            <a:bodyPr lIns="44006" tIns="44006" rIns="44006" bIns="44006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44109" y="2422741"/>
            <a:ext cx="3098006" cy="2883006"/>
            <a:chOff x="0" y="0"/>
            <a:chExt cx="873414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73414" cy="812800"/>
            </a:xfrm>
            <a:custGeom>
              <a:avLst/>
              <a:gdLst/>
              <a:ahLst/>
              <a:cxnLst/>
              <a:rect l="l" t="t" r="r" b="b"/>
              <a:pathLst>
                <a:path w="873414" h="812800">
                  <a:moveTo>
                    <a:pt x="0" y="0"/>
                  </a:moveTo>
                  <a:lnTo>
                    <a:pt x="873414" y="0"/>
                  </a:lnTo>
                  <a:lnTo>
                    <a:pt x="8734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8E8E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73414" cy="841375"/>
            </a:xfrm>
            <a:prstGeom prst="rect">
              <a:avLst/>
            </a:prstGeom>
          </p:spPr>
          <p:txBody>
            <a:bodyPr lIns="44006" tIns="44006" rIns="44006" bIns="44006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3075260" y="2555049"/>
            <a:ext cx="934486" cy="666989"/>
          </a:xfrm>
          <a:custGeom>
            <a:avLst/>
            <a:gdLst/>
            <a:ahLst/>
            <a:cxnLst/>
            <a:rect l="l" t="t" r="r" b="b"/>
            <a:pathLst>
              <a:path w="934486" h="666989">
                <a:moveTo>
                  <a:pt x="0" y="0"/>
                </a:moveTo>
                <a:lnTo>
                  <a:pt x="934486" y="0"/>
                </a:lnTo>
                <a:lnTo>
                  <a:pt x="934486" y="666990"/>
                </a:lnTo>
                <a:lnTo>
                  <a:pt x="0" y="666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122757" y="2447349"/>
            <a:ext cx="882406" cy="511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5"/>
              </a:lnSpc>
            </a:pPr>
            <a:r>
              <a:rPr lang="en-US" sz="2996" b="1" dirty="0">
                <a:solidFill>
                  <a:srgbClr val="0C004E"/>
                </a:solidFill>
              </a:rPr>
              <a:t>WP5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03092" y="3962862"/>
            <a:ext cx="2975936" cy="60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65"/>
              </a:lnSpc>
              <a:spcBef>
                <a:spcPct val="0"/>
              </a:spcBef>
            </a:pPr>
            <a:r>
              <a:rPr lang="en-US" sz="4000" strike="noStrike" spc="-128" dirty="0">
                <a:solidFill>
                  <a:srgbClr val="0C004E"/>
                </a:solidFill>
                <a:latin typeface="Franklin Gothic Medium Cond" panose="020B06060304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Teleconsultation</a:t>
            </a:r>
            <a:endParaRPr lang="en-US" sz="4000" strike="noStrike" spc="-128" dirty="0">
              <a:solidFill>
                <a:srgbClr val="0C004E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5374845" y="2422741"/>
            <a:ext cx="3108331" cy="2892615"/>
            <a:chOff x="0" y="0"/>
            <a:chExt cx="873414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73414" cy="812800"/>
            </a:xfrm>
            <a:custGeom>
              <a:avLst/>
              <a:gdLst/>
              <a:ahLst/>
              <a:cxnLst/>
              <a:rect l="l" t="t" r="r" b="b"/>
              <a:pathLst>
                <a:path w="873414" h="812800">
                  <a:moveTo>
                    <a:pt x="0" y="0"/>
                  </a:moveTo>
                  <a:lnTo>
                    <a:pt x="873414" y="0"/>
                  </a:lnTo>
                  <a:lnTo>
                    <a:pt x="8734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96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873414" cy="841375"/>
            </a:xfrm>
            <a:prstGeom prst="rect">
              <a:avLst/>
            </a:prstGeom>
          </p:spPr>
          <p:txBody>
            <a:bodyPr lIns="44006" tIns="44006" rIns="44006" bIns="44006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200787" y="2556544"/>
            <a:ext cx="3108331" cy="2892615"/>
            <a:chOff x="0" y="0"/>
            <a:chExt cx="873414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73414" cy="812800"/>
            </a:xfrm>
            <a:custGeom>
              <a:avLst/>
              <a:gdLst/>
              <a:ahLst/>
              <a:cxnLst/>
              <a:rect l="l" t="t" r="r" b="b"/>
              <a:pathLst>
                <a:path w="873414" h="812800">
                  <a:moveTo>
                    <a:pt x="0" y="0"/>
                  </a:moveTo>
                  <a:lnTo>
                    <a:pt x="873414" y="0"/>
                  </a:lnTo>
                  <a:lnTo>
                    <a:pt x="8734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8E8E8"/>
            </a:solidFill>
            <a:ln cap="sq">
              <a:noFill/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873414" cy="841375"/>
            </a:xfrm>
            <a:prstGeom prst="rect">
              <a:avLst/>
            </a:prstGeom>
          </p:spPr>
          <p:txBody>
            <a:bodyPr lIns="44006" tIns="44006" rIns="44006" bIns="44006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7322967" y="2621643"/>
            <a:ext cx="852943" cy="852943"/>
          </a:xfrm>
          <a:custGeom>
            <a:avLst/>
            <a:gdLst/>
            <a:ahLst/>
            <a:cxnLst/>
            <a:rect l="l" t="t" r="r" b="b"/>
            <a:pathLst>
              <a:path w="852943" h="852943">
                <a:moveTo>
                  <a:pt x="0" y="0"/>
                </a:moveTo>
                <a:lnTo>
                  <a:pt x="852943" y="0"/>
                </a:lnTo>
                <a:lnTo>
                  <a:pt x="852943" y="852943"/>
                </a:lnTo>
                <a:lnTo>
                  <a:pt x="0" y="8529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5280621" y="2611447"/>
            <a:ext cx="885347" cy="52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</a:pPr>
            <a:r>
              <a:rPr lang="en-US" sz="3006" b="1">
                <a:solidFill>
                  <a:srgbClr val="0C004E"/>
                </a:solidFill>
              </a:rPr>
              <a:t>WP6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280621" y="3479603"/>
            <a:ext cx="2928715" cy="180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1"/>
              </a:lnSpc>
              <a:spcBef>
                <a:spcPct val="0"/>
              </a:spcBef>
            </a:pPr>
            <a:r>
              <a:rPr lang="en-US" sz="4000" strike="noStrike" spc="-128" dirty="0">
                <a:solidFill>
                  <a:srgbClr val="0C004E"/>
                </a:solidFill>
                <a:latin typeface="Franklin Gothic Medium Cond" panose="020B06060304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Legal, ethical framework and cybersecurity</a:t>
            </a:r>
            <a:endParaRPr lang="en-US" sz="4000" strike="noStrike" spc="-128" dirty="0">
              <a:solidFill>
                <a:srgbClr val="0C004E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9369001" y="2566153"/>
            <a:ext cx="3098006" cy="2883006"/>
            <a:chOff x="0" y="0"/>
            <a:chExt cx="873414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73414" cy="812800"/>
            </a:xfrm>
            <a:custGeom>
              <a:avLst/>
              <a:gdLst/>
              <a:ahLst/>
              <a:cxnLst/>
              <a:rect l="l" t="t" r="r" b="b"/>
              <a:pathLst>
                <a:path w="873414" h="812800">
                  <a:moveTo>
                    <a:pt x="0" y="0"/>
                  </a:moveTo>
                  <a:lnTo>
                    <a:pt x="873414" y="0"/>
                  </a:lnTo>
                  <a:lnTo>
                    <a:pt x="8734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71DB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73414" cy="841375"/>
            </a:xfrm>
            <a:prstGeom prst="rect">
              <a:avLst/>
            </a:prstGeom>
          </p:spPr>
          <p:txBody>
            <a:bodyPr lIns="44006" tIns="44006" rIns="44006" bIns="44006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573053" y="2422741"/>
            <a:ext cx="3098006" cy="2883006"/>
            <a:chOff x="0" y="0"/>
            <a:chExt cx="873414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73414" cy="812800"/>
            </a:xfrm>
            <a:custGeom>
              <a:avLst/>
              <a:gdLst/>
              <a:ahLst/>
              <a:cxnLst/>
              <a:rect l="l" t="t" r="r" b="b"/>
              <a:pathLst>
                <a:path w="873414" h="812800">
                  <a:moveTo>
                    <a:pt x="0" y="0"/>
                  </a:moveTo>
                  <a:lnTo>
                    <a:pt x="873414" y="0"/>
                  </a:lnTo>
                  <a:lnTo>
                    <a:pt x="8734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8E8E8"/>
            </a:solidFill>
            <a:ln cap="sq">
              <a:noFill/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873414" cy="841375"/>
            </a:xfrm>
            <a:prstGeom prst="rect">
              <a:avLst/>
            </a:prstGeom>
          </p:spPr>
          <p:txBody>
            <a:bodyPr lIns="44006" tIns="44006" rIns="44006" bIns="44006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11604204" y="2496168"/>
            <a:ext cx="934486" cy="663485"/>
          </a:xfrm>
          <a:custGeom>
            <a:avLst/>
            <a:gdLst/>
            <a:ahLst/>
            <a:cxnLst/>
            <a:rect l="l" t="t" r="r" b="b"/>
            <a:pathLst>
              <a:path w="934486" h="663485">
                <a:moveTo>
                  <a:pt x="0" y="0"/>
                </a:moveTo>
                <a:lnTo>
                  <a:pt x="934486" y="0"/>
                </a:lnTo>
                <a:lnTo>
                  <a:pt x="934486" y="663485"/>
                </a:lnTo>
                <a:lnTo>
                  <a:pt x="0" y="6634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9651702" y="2439018"/>
            <a:ext cx="882406" cy="511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5"/>
              </a:lnSpc>
            </a:pPr>
            <a:r>
              <a:rPr lang="en-US" sz="2996" b="1">
                <a:solidFill>
                  <a:srgbClr val="0C004E"/>
                </a:solidFill>
              </a:rPr>
              <a:t>WP7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651702" y="3729772"/>
            <a:ext cx="2956270" cy="60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65"/>
              </a:lnSpc>
              <a:spcBef>
                <a:spcPct val="0"/>
              </a:spcBef>
            </a:pPr>
            <a:r>
              <a:rPr lang="en-US" sz="4000" strike="noStrike" spc="-128">
                <a:solidFill>
                  <a:srgbClr val="0C004E"/>
                </a:solidFill>
                <a:latin typeface="Franklin Gothic Medium Cond" panose="020B06060304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Telemonitoring</a:t>
            </a:r>
            <a:endParaRPr lang="en-US" sz="4000" strike="noStrike" spc="-128">
              <a:solidFill>
                <a:srgbClr val="0C004E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42" name="Group 42"/>
          <p:cNvGrpSpPr/>
          <p:nvPr/>
        </p:nvGrpSpPr>
        <p:grpSpPr>
          <a:xfrm>
            <a:off x="13556884" y="2422741"/>
            <a:ext cx="3108331" cy="2892615"/>
            <a:chOff x="0" y="0"/>
            <a:chExt cx="873414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73414" cy="812800"/>
            </a:xfrm>
            <a:custGeom>
              <a:avLst/>
              <a:gdLst/>
              <a:ahLst/>
              <a:cxnLst/>
              <a:rect l="l" t="t" r="r" b="b"/>
              <a:pathLst>
                <a:path w="873414" h="812800">
                  <a:moveTo>
                    <a:pt x="0" y="0"/>
                  </a:moveTo>
                  <a:lnTo>
                    <a:pt x="873414" y="0"/>
                  </a:lnTo>
                  <a:lnTo>
                    <a:pt x="8734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873414" cy="841375"/>
            </a:xfrm>
            <a:prstGeom prst="rect">
              <a:avLst/>
            </a:prstGeom>
          </p:spPr>
          <p:txBody>
            <a:bodyPr lIns="44006" tIns="44006" rIns="44006" bIns="44006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3715827" y="2556544"/>
            <a:ext cx="3108331" cy="2892615"/>
            <a:chOff x="0" y="0"/>
            <a:chExt cx="873414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73414" cy="812800"/>
            </a:xfrm>
            <a:custGeom>
              <a:avLst/>
              <a:gdLst/>
              <a:ahLst/>
              <a:cxnLst/>
              <a:rect l="l" t="t" r="r" b="b"/>
              <a:pathLst>
                <a:path w="873414" h="812800">
                  <a:moveTo>
                    <a:pt x="0" y="0"/>
                  </a:moveTo>
                  <a:lnTo>
                    <a:pt x="873414" y="0"/>
                  </a:lnTo>
                  <a:lnTo>
                    <a:pt x="8734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8E8E8"/>
            </a:solidFill>
            <a:ln cap="sq">
              <a:noFill/>
              <a:prstDash val="solid"/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0" y="-28575"/>
              <a:ext cx="873414" cy="841375"/>
            </a:xfrm>
            <a:prstGeom prst="rect">
              <a:avLst/>
            </a:prstGeom>
          </p:spPr>
          <p:txBody>
            <a:bodyPr lIns="44006" tIns="44006" rIns="44006" bIns="44006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15792243" y="2648240"/>
            <a:ext cx="872972" cy="681282"/>
          </a:xfrm>
          <a:custGeom>
            <a:avLst/>
            <a:gdLst/>
            <a:ahLst/>
            <a:cxnLst/>
            <a:rect l="l" t="t" r="r" b="b"/>
            <a:pathLst>
              <a:path w="872972" h="681282">
                <a:moveTo>
                  <a:pt x="0" y="0"/>
                </a:moveTo>
                <a:lnTo>
                  <a:pt x="872972" y="0"/>
                </a:lnTo>
                <a:lnTo>
                  <a:pt x="872972" y="681282"/>
                </a:lnTo>
                <a:lnTo>
                  <a:pt x="0" y="68128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13795662" y="2620574"/>
            <a:ext cx="885347" cy="52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</a:pPr>
            <a:r>
              <a:rPr lang="en-US" sz="3006" b="1">
                <a:solidFill>
                  <a:srgbClr val="0C004E"/>
                </a:solidFill>
              </a:rPr>
              <a:t>WP8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795662" y="3621594"/>
            <a:ext cx="2928715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1"/>
              </a:lnSpc>
              <a:spcBef>
                <a:spcPct val="0"/>
              </a:spcBef>
            </a:pPr>
            <a:r>
              <a:rPr lang="en-US" sz="4000" strike="noStrike" spc="-128">
                <a:solidFill>
                  <a:srgbClr val="0C004E"/>
                </a:solidFill>
                <a:latin typeface="Franklin Gothic Medium Cond" panose="020B06060304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Stakeholders engagement</a:t>
            </a:r>
            <a:endParaRPr lang="en-US" sz="4000" strike="noStrike" spc="-128">
              <a:solidFill>
                <a:srgbClr val="0C004E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1" name="Freeform 51">
            <a:hlinkClick r:id="rId16" tooltip="https://www.ifo.it"/>
          </p:cNvPr>
          <p:cNvSpPr/>
          <p:nvPr/>
        </p:nvSpPr>
        <p:spPr>
          <a:xfrm>
            <a:off x="1994133" y="5816694"/>
            <a:ext cx="5326634" cy="1259977"/>
          </a:xfrm>
          <a:custGeom>
            <a:avLst/>
            <a:gdLst/>
            <a:ahLst/>
            <a:cxnLst/>
            <a:rect l="l" t="t" r="r" b="b"/>
            <a:pathLst>
              <a:path w="5326634" h="1259977">
                <a:moveTo>
                  <a:pt x="0" y="0"/>
                </a:moveTo>
                <a:lnTo>
                  <a:pt x="5326634" y="0"/>
                </a:lnTo>
                <a:lnTo>
                  <a:pt x="5326634" y="1259978"/>
                </a:lnTo>
                <a:lnTo>
                  <a:pt x="0" y="125997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111829"/>
            </a:stretch>
          </a:blipFill>
        </p:spPr>
      </p:sp>
      <p:sp>
        <p:nvSpPr>
          <p:cNvPr id="52" name="Freeform 52">
            <a:hlinkClick r:id="rId18" tooltip="https://www.neha.gov.cy/en/"/>
          </p:cNvPr>
          <p:cNvSpPr/>
          <p:nvPr/>
        </p:nvSpPr>
        <p:spPr>
          <a:xfrm>
            <a:off x="9589391" y="5814058"/>
            <a:ext cx="2641997" cy="1035831"/>
          </a:xfrm>
          <a:custGeom>
            <a:avLst/>
            <a:gdLst/>
            <a:ahLst/>
            <a:cxnLst/>
            <a:rect l="l" t="t" r="r" b="b"/>
            <a:pathLst>
              <a:path w="2641997" h="1035831">
                <a:moveTo>
                  <a:pt x="0" y="0"/>
                </a:moveTo>
                <a:lnTo>
                  <a:pt x="2641997" y="0"/>
                </a:lnTo>
                <a:lnTo>
                  <a:pt x="2641997" y="1035831"/>
                </a:lnTo>
                <a:lnTo>
                  <a:pt x="0" y="103583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t="-12131"/>
            </a:stretch>
          </a:blipFill>
        </p:spPr>
      </p:sp>
      <p:sp>
        <p:nvSpPr>
          <p:cNvPr id="53" name="Freeform 53">
            <a:hlinkClick r:id="rId20" tooltip="https://www.3ype.gr"/>
          </p:cNvPr>
          <p:cNvSpPr/>
          <p:nvPr/>
        </p:nvSpPr>
        <p:spPr>
          <a:xfrm>
            <a:off x="14134481" y="5555160"/>
            <a:ext cx="2235359" cy="1348284"/>
          </a:xfrm>
          <a:custGeom>
            <a:avLst/>
            <a:gdLst/>
            <a:ahLst/>
            <a:cxnLst/>
            <a:rect l="l" t="t" r="r" b="b"/>
            <a:pathLst>
              <a:path w="2235359" h="1348284">
                <a:moveTo>
                  <a:pt x="0" y="0"/>
                </a:moveTo>
                <a:lnTo>
                  <a:pt x="2235359" y="0"/>
                </a:lnTo>
                <a:lnTo>
                  <a:pt x="2235359" y="1348284"/>
                </a:lnTo>
                <a:lnTo>
                  <a:pt x="0" y="134828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54" name="TextBox 9">
            <a:extLst>
              <a:ext uri="{FF2B5EF4-FFF2-40B4-BE49-F238E27FC236}">
                <a16:creationId xmlns:a16="http://schemas.microsoft.com/office/drawing/2014/main" id="{C78EB17F-2CD0-89A6-B78C-78BE1C561BE1}"/>
              </a:ext>
            </a:extLst>
          </p:cNvPr>
          <p:cNvSpPr txBox="1"/>
          <p:nvPr/>
        </p:nvSpPr>
        <p:spPr>
          <a:xfrm>
            <a:off x="17052575" y="9475766"/>
            <a:ext cx="914550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800" dirty="0">
                <a:solidFill>
                  <a:srgbClr val="97ABBC"/>
                </a:solidFill>
                <a:ea typeface="Lato 1"/>
                <a:cs typeface="Lato 1"/>
              </a:rPr>
              <a:t>5</a:t>
            </a:r>
            <a:endParaRPr lang="ca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12732" y="10132650"/>
            <a:ext cx="1787400" cy="154200"/>
            <a:chOff x="0" y="0"/>
            <a:chExt cx="2383200" cy="20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500600" y="10132800"/>
            <a:ext cx="1787400" cy="154200"/>
            <a:chOff x="0" y="0"/>
            <a:chExt cx="2383200" cy="20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39B80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10132650"/>
            <a:ext cx="14712620" cy="154200"/>
            <a:chOff x="0" y="0"/>
            <a:chExt cx="19616827" cy="205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616801" cy="205613"/>
            </a:xfrm>
            <a:custGeom>
              <a:avLst/>
              <a:gdLst/>
              <a:ahLst/>
              <a:cxnLst/>
              <a:rect l="l" t="t" r="r" b="b"/>
              <a:pathLst>
                <a:path w="19616801" h="205613">
                  <a:moveTo>
                    <a:pt x="0" y="0"/>
                  </a:moveTo>
                  <a:lnTo>
                    <a:pt x="19616801" y="0"/>
                  </a:lnTo>
                  <a:lnTo>
                    <a:pt x="19616801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457200" y="279400"/>
            <a:ext cx="1765300" cy="706120"/>
          </a:xfrm>
          <a:custGeom>
            <a:avLst/>
            <a:gdLst/>
            <a:ahLst/>
            <a:cxnLst/>
            <a:rect l="l" t="t" r="r" b="b"/>
            <a:pathLst>
              <a:path w="1765300" h="706120">
                <a:moveTo>
                  <a:pt x="0" y="0"/>
                </a:moveTo>
                <a:lnTo>
                  <a:pt x="1765300" y="0"/>
                </a:lnTo>
                <a:lnTo>
                  <a:pt x="1765300" y="706120"/>
                </a:lnTo>
                <a:lnTo>
                  <a:pt x="0" y="706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82114" y="1180989"/>
            <a:ext cx="11198099" cy="932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dirty="0">
                <a:solidFill>
                  <a:srgbClr val="009C17"/>
                </a:solidFill>
                <a:latin typeface="Franklin Gothic Medium Cond" panose="020B0606030402020204" pitchFamily="34" charset="0"/>
              </a:rPr>
              <a:t>How is the project structured?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373787" y="4045876"/>
            <a:ext cx="3108331" cy="2892615"/>
            <a:chOff x="0" y="0"/>
            <a:chExt cx="873414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73414" cy="812800"/>
            </a:xfrm>
            <a:custGeom>
              <a:avLst/>
              <a:gdLst/>
              <a:ahLst/>
              <a:cxnLst/>
              <a:rect l="l" t="t" r="r" b="b"/>
              <a:pathLst>
                <a:path w="873414" h="812800">
                  <a:moveTo>
                    <a:pt x="0" y="0"/>
                  </a:moveTo>
                  <a:lnTo>
                    <a:pt x="873414" y="0"/>
                  </a:lnTo>
                  <a:lnTo>
                    <a:pt x="8734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96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73414" cy="841375"/>
            </a:xfrm>
            <a:prstGeom prst="rect">
              <a:avLst/>
            </a:prstGeom>
          </p:spPr>
          <p:txBody>
            <a:bodyPr lIns="44006" tIns="44006" rIns="44006" bIns="44006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199729" y="4179679"/>
            <a:ext cx="3108331" cy="2892615"/>
            <a:chOff x="0" y="0"/>
            <a:chExt cx="873414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73414" cy="812800"/>
            </a:xfrm>
            <a:custGeom>
              <a:avLst/>
              <a:gdLst/>
              <a:ahLst/>
              <a:cxnLst/>
              <a:rect l="l" t="t" r="r" b="b"/>
              <a:pathLst>
                <a:path w="873414" h="812800">
                  <a:moveTo>
                    <a:pt x="0" y="0"/>
                  </a:moveTo>
                  <a:lnTo>
                    <a:pt x="873414" y="0"/>
                  </a:lnTo>
                  <a:lnTo>
                    <a:pt x="8734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8E8E8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73414" cy="841375"/>
            </a:xfrm>
            <a:prstGeom prst="rect">
              <a:avLst/>
            </a:prstGeom>
          </p:spPr>
          <p:txBody>
            <a:bodyPr lIns="44006" tIns="44006" rIns="44006" bIns="44006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288483" y="4293636"/>
            <a:ext cx="919795" cy="879554"/>
          </a:xfrm>
          <a:custGeom>
            <a:avLst/>
            <a:gdLst/>
            <a:ahLst/>
            <a:cxnLst/>
            <a:rect l="l" t="t" r="r" b="b"/>
            <a:pathLst>
              <a:path w="1226394" h="1172739">
                <a:moveTo>
                  <a:pt x="0" y="0"/>
                </a:moveTo>
                <a:lnTo>
                  <a:pt x="1226393" y="0"/>
                </a:lnTo>
                <a:lnTo>
                  <a:pt x="1226393" y="1172739"/>
                </a:lnTo>
                <a:lnTo>
                  <a:pt x="0" y="1172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279563" y="4243630"/>
            <a:ext cx="885347" cy="505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</a:pPr>
            <a:r>
              <a:rPr lang="en-US" sz="3006" b="1" dirty="0">
                <a:solidFill>
                  <a:srgbClr val="0C004E"/>
                </a:solidFill>
              </a:rPr>
              <a:t>WP2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265452" y="5483265"/>
            <a:ext cx="2928715" cy="614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1"/>
              </a:lnSpc>
              <a:spcBef>
                <a:spcPct val="0"/>
              </a:spcBef>
            </a:pPr>
            <a:r>
              <a:rPr lang="en-US" sz="4000" spc="-128" dirty="0">
                <a:solidFill>
                  <a:srgbClr val="0C004E"/>
                </a:solidFill>
                <a:latin typeface="Franklin Gothic Medium Cond" panose="020B0606030402020204" pitchFamily="34" charset="0"/>
              </a:rPr>
              <a:t>Communication</a:t>
            </a:r>
            <a:endParaRPr lang="en-US" sz="4294" strike="noStrike" spc="-128" dirty="0">
              <a:solidFill>
                <a:srgbClr val="0C004E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074075" y="4189288"/>
            <a:ext cx="3098006" cy="2883006"/>
            <a:chOff x="0" y="0"/>
            <a:chExt cx="873414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3414" cy="812800"/>
            </a:xfrm>
            <a:custGeom>
              <a:avLst/>
              <a:gdLst/>
              <a:ahLst/>
              <a:cxnLst/>
              <a:rect l="l" t="t" r="r" b="b"/>
              <a:pathLst>
                <a:path w="873414" h="812800">
                  <a:moveTo>
                    <a:pt x="0" y="0"/>
                  </a:moveTo>
                  <a:lnTo>
                    <a:pt x="873414" y="0"/>
                  </a:lnTo>
                  <a:lnTo>
                    <a:pt x="8734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9C17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873414" cy="841375"/>
            </a:xfrm>
            <a:prstGeom prst="rect">
              <a:avLst/>
            </a:prstGeom>
          </p:spPr>
          <p:txBody>
            <a:bodyPr lIns="44006" tIns="44006" rIns="44006" bIns="44006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00595" y="4045876"/>
            <a:ext cx="3098006" cy="2883006"/>
            <a:chOff x="0" y="0"/>
            <a:chExt cx="873414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73414" cy="812800"/>
            </a:xfrm>
            <a:custGeom>
              <a:avLst/>
              <a:gdLst/>
              <a:ahLst/>
              <a:cxnLst/>
              <a:rect l="l" t="t" r="r" b="b"/>
              <a:pathLst>
                <a:path w="873414" h="812800">
                  <a:moveTo>
                    <a:pt x="0" y="0"/>
                  </a:moveTo>
                  <a:lnTo>
                    <a:pt x="873414" y="0"/>
                  </a:lnTo>
                  <a:lnTo>
                    <a:pt x="8734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8E8E8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873414" cy="841375"/>
            </a:xfrm>
            <a:prstGeom prst="rect">
              <a:avLst/>
            </a:prstGeom>
          </p:spPr>
          <p:txBody>
            <a:bodyPr lIns="44006" tIns="44006" rIns="44006" bIns="44006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979244" y="4071273"/>
            <a:ext cx="882407" cy="50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5"/>
              </a:lnSpc>
            </a:pPr>
            <a:r>
              <a:rPr lang="en-US" sz="2996" b="1" dirty="0">
                <a:solidFill>
                  <a:srgbClr val="0C004E"/>
                </a:solidFill>
              </a:rPr>
              <a:t>WP1</a:t>
            </a:r>
          </a:p>
        </p:txBody>
      </p:sp>
      <p:sp>
        <p:nvSpPr>
          <p:cNvPr id="29" name="Freeform 29"/>
          <p:cNvSpPr/>
          <p:nvPr/>
        </p:nvSpPr>
        <p:spPr>
          <a:xfrm rot="16200000">
            <a:off x="3224976" y="4036877"/>
            <a:ext cx="420187" cy="862324"/>
          </a:xfrm>
          <a:custGeom>
            <a:avLst/>
            <a:gdLst/>
            <a:ahLst/>
            <a:cxnLst/>
            <a:rect l="l" t="t" r="r" b="b"/>
            <a:pathLst>
              <a:path w="560249" h="1149765">
                <a:moveTo>
                  <a:pt x="0" y="0"/>
                </a:moveTo>
                <a:lnTo>
                  <a:pt x="560249" y="0"/>
                </a:lnTo>
                <a:lnTo>
                  <a:pt x="560249" y="1149766"/>
                </a:lnTo>
                <a:lnTo>
                  <a:pt x="0" y="11497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16200000" flipH="1" flipV="1">
            <a:off x="3224976" y="3913751"/>
            <a:ext cx="420187" cy="862324"/>
          </a:xfrm>
          <a:custGeom>
            <a:avLst/>
            <a:gdLst/>
            <a:ahLst/>
            <a:cxnLst/>
            <a:rect l="l" t="t" r="r" b="b"/>
            <a:pathLst>
              <a:path w="560249" h="1149765">
                <a:moveTo>
                  <a:pt x="560249" y="1149766"/>
                </a:moveTo>
                <a:lnTo>
                  <a:pt x="0" y="1149766"/>
                </a:lnTo>
                <a:lnTo>
                  <a:pt x="0" y="0"/>
                </a:lnTo>
                <a:lnTo>
                  <a:pt x="560249" y="0"/>
                </a:lnTo>
                <a:lnTo>
                  <a:pt x="560249" y="114976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9510818" y="4045876"/>
            <a:ext cx="3302057" cy="3026418"/>
            <a:chOff x="0" y="0"/>
            <a:chExt cx="4402743" cy="4035224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191216"/>
              <a:ext cx="4130674" cy="3844008"/>
              <a:chOff x="0" y="0"/>
              <a:chExt cx="873414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7341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3414" h="812800">
                    <a:moveTo>
                      <a:pt x="0" y="0"/>
                    </a:moveTo>
                    <a:lnTo>
                      <a:pt x="873414" y="0"/>
                    </a:lnTo>
                    <a:lnTo>
                      <a:pt x="87341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AF71DB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873414" cy="841375"/>
              </a:xfrm>
              <a:prstGeom prst="rect">
                <a:avLst/>
              </a:prstGeom>
            </p:spPr>
            <p:txBody>
              <a:bodyPr lIns="44006" tIns="44006" rIns="44006" bIns="44006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272069" y="0"/>
              <a:ext cx="4130674" cy="3844008"/>
              <a:chOff x="0" y="0"/>
              <a:chExt cx="873414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7341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3414" h="812800">
                    <a:moveTo>
                      <a:pt x="0" y="0"/>
                    </a:moveTo>
                    <a:lnTo>
                      <a:pt x="873414" y="0"/>
                    </a:lnTo>
                    <a:lnTo>
                      <a:pt x="87341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8E8E8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873414" cy="841375"/>
              </a:xfrm>
              <a:prstGeom prst="rect">
                <a:avLst/>
              </a:prstGeom>
            </p:spPr>
            <p:txBody>
              <a:bodyPr lIns="44006" tIns="44006" rIns="44006" bIns="44006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3267387" y="104091"/>
              <a:ext cx="1077461" cy="1168843"/>
            </a:xfrm>
            <a:custGeom>
              <a:avLst/>
              <a:gdLst/>
              <a:ahLst/>
              <a:cxnLst/>
              <a:rect l="l" t="t" r="r" b="b"/>
              <a:pathLst>
                <a:path w="1077461" h="1168843">
                  <a:moveTo>
                    <a:pt x="0" y="0"/>
                  </a:moveTo>
                  <a:lnTo>
                    <a:pt x="1077461" y="0"/>
                  </a:lnTo>
                  <a:lnTo>
                    <a:pt x="1077461" y="1168843"/>
                  </a:lnTo>
                  <a:lnTo>
                    <a:pt x="0" y="116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TextBox 39"/>
            <p:cNvSpPr txBox="1"/>
            <p:nvPr/>
          </p:nvSpPr>
          <p:spPr>
            <a:xfrm>
              <a:off x="376933" y="46941"/>
              <a:ext cx="1176541" cy="673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5"/>
                </a:lnSpc>
              </a:pPr>
              <a:r>
                <a:rPr lang="en-US" sz="2996" b="1" dirty="0">
                  <a:solidFill>
                    <a:srgbClr val="0C004E"/>
                  </a:solidFill>
                </a:rPr>
                <a:t>WP3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660761" y="1903081"/>
              <a:ext cx="3385451" cy="816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65"/>
                </a:lnSpc>
                <a:spcBef>
                  <a:spcPct val="0"/>
                </a:spcBef>
              </a:pPr>
              <a:r>
                <a:rPr lang="en-US" sz="4000" strike="noStrike" spc="-128" dirty="0">
                  <a:solidFill>
                    <a:srgbClr val="0C004E"/>
                  </a:solidFill>
                  <a:latin typeface="Franklin Gothic Medium Cond" panose="020B0606030402020204" pitchFamily="34" charset="0"/>
                </a:rPr>
                <a:t>Evaluation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3841576" y="4045876"/>
            <a:ext cx="3267274" cy="3026418"/>
            <a:chOff x="0" y="0"/>
            <a:chExt cx="4356366" cy="4035224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4144442" cy="3856820"/>
              <a:chOff x="0" y="0"/>
              <a:chExt cx="873414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7341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3414" h="812800">
                    <a:moveTo>
                      <a:pt x="0" y="0"/>
                    </a:moveTo>
                    <a:lnTo>
                      <a:pt x="873414" y="0"/>
                    </a:lnTo>
                    <a:lnTo>
                      <a:pt x="87341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E17EB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873414" cy="841375"/>
              </a:xfrm>
              <a:prstGeom prst="rect">
                <a:avLst/>
              </a:prstGeom>
            </p:spPr>
            <p:txBody>
              <a:bodyPr lIns="44006" tIns="44006" rIns="44006" bIns="44006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211924" y="178404"/>
              <a:ext cx="4144442" cy="3856820"/>
              <a:chOff x="0" y="0"/>
              <a:chExt cx="873414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7341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3414" h="812800">
                    <a:moveTo>
                      <a:pt x="0" y="0"/>
                    </a:moveTo>
                    <a:lnTo>
                      <a:pt x="873414" y="0"/>
                    </a:lnTo>
                    <a:lnTo>
                      <a:pt x="87341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8E8E8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873414" cy="841375"/>
              </a:xfrm>
              <a:prstGeom prst="rect">
                <a:avLst/>
              </a:prstGeom>
            </p:spPr>
            <p:txBody>
              <a:bodyPr lIns="44006" tIns="44006" rIns="44006" bIns="44006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8" name="Freeform 48"/>
            <p:cNvSpPr/>
            <p:nvPr/>
          </p:nvSpPr>
          <p:spPr>
            <a:xfrm>
              <a:off x="3230412" y="253134"/>
              <a:ext cx="1005624" cy="1172739"/>
            </a:xfrm>
            <a:custGeom>
              <a:avLst/>
              <a:gdLst/>
              <a:ahLst/>
              <a:cxnLst/>
              <a:rect l="l" t="t" r="r" b="b"/>
              <a:pathLst>
                <a:path w="1005624" h="1172739">
                  <a:moveTo>
                    <a:pt x="0" y="0"/>
                  </a:moveTo>
                  <a:lnTo>
                    <a:pt x="1005623" y="0"/>
                  </a:lnTo>
                  <a:lnTo>
                    <a:pt x="1005623" y="1172739"/>
                  </a:lnTo>
                  <a:lnTo>
                    <a:pt x="0" y="1172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49" name="Freeform 49"/>
            <p:cNvSpPr/>
            <p:nvPr/>
          </p:nvSpPr>
          <p:spPr>
            <a:xfrm>
              <a:off x="3444533" y="513752"/>
              <a:ext cx="577382" cy="577382"/>
            </a:xfrm>
            <a:custGeom>
              <a:avLst/>
              <a:gdLst/>
              <a:ahLst/>
              <a:cxnLst/>
              <a:rect l="l" t="t" r="r" b="b"/>
              <a:pathLst>
                <a:path w="577382" h="577382">
                  <a:moveTo>
                    <a:pt x="0" y="0"/>
                  </a:moveTo>
                  <a:lnTo>
                    <a:pt x="577381" y="0"/>
                  </a:lnTo>
                  <a:lnTo>
                    <a:pt x="577381" y="577382"/>
                  </a:lnTo>
                  <a:lnTo>
                    <a:pt x="0" y="577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TextBox 50"/>
            <p:cNvSpPr txBox="1"/>
            <p:nvPr/>
          </p:nvSpPr>
          <p:spPr>
            <a:xfrm>
              <a:off x="318370" y="275842"/>
              <a:ext cx="1180463" cy="67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9"/>
                </a:lnSpc>
              </a:pPr>
              <a:r>
                <a:rPr lang="en-US" sz="3006" b="1" dirty="0">
                  <a:solidFill>
                    <a:srgbClr val="0C004E"/>
                  </a:solidFill>
                </a:rPr>
                <a:t>WP4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393628" y="1859961"/>
              <a:ext cx="3904953" cy="819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1"/>
                </a:lnSpc>
                <a:spcBef>
                  <a:spcPct val="0"/>
                </a:spcBef>
              </a:pPr>
              <a:r>
                <a:rPr lang="en-US" sz="4000" strike="noStrike" spc="-128" dirty="0">
                  <a:solidFill>
                    <a:srgbClr val="0C004E"/>
                  </a:solidFill>
                  <a:latin typeface="Franklin Gothic Medium Cond" panose="020B0606030402020204" pitchFamily="34" charset="0"/>
                </a:rPr>
                <a:t>Sustainability</a:t>
              </a:r>
            </a:p>
          </p:txBody>
        </p:sp>
      </p:grpSp>
      <p:sp>
        <p:nvSpPr>
          <p:cNvPr id="52" name="Freeform 52">
            <a:hlinkClick r:id="rId14" tooltip="https://www.sciensano.be/en"/>
          </p:cNvPr>
          <p:cNvSpPr/>
          <p:nvPr/>
        </p:nvSpPr>
        <p:spPr>
          <a:xfrm>
            <a:off x="821217" y="8540093"/>
            <a:ext cx="3430241" cy="718207"/>
          </a:xfrm>
          <a:custGeom>
            <a:avLst/>
            <a:gdLst/>
            <a:ahLst/>
            <a:cxnLst/>
            <a:rect l="l" t="t" r="r" b="b"/>
            <a:pathLst>
              <a:path w="3430241" h="718207">
                <a:moveTo>
                  <a:pt x="0" y="0"/>
                </a:moveTo>
                <a:lnTo>
                  <a:pt x="3430241" y="0"/>
                </a:lnTo>
                <a:lnTo>
                  <a:pt x="3430241" y="718207"/>
                </a:lnTo>
                <a:lnTo>
                  <a:pt x="0" y="71820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53" name="Freeform 53">
            <a:hlinkClick r:id="rId16" tooltip="https://ico.gencat.cat/ca/inici/"/>
          </p:cNvPr>
          <p:cNvSpPr/>
          <p:nvPr/>
        </p:nvSpPr>
        <p:spPr>
          <a:xfrm>
            <a:off x="4823132" y="8538372"/>
            <a:ext cx="4210979" cy="718207"/>
          </a:xfrm>
          <a:custGeom>
            <a:avLst/>
            <a:gdLst/>
            <a:ahLst/>
            <a:cxnLst/>
            <a:rect l="l" t="t" r="r" b="b"/>
            <a:pathLst>
              <a:path w="4210979" h="718207">
                <a:moveTo>
                  <a:pt x="0" y="0"/>
                </a:moveTo>
                <a:lnTo>
                  <a:pt x="4210979" y="0"/>
                </a:lnTo>
                <a:lnTo>
                  <a:pt x="4210979" y="718206"/>
                </a:lnTo>
                <a:lnTo>
                  <a:pt x="0" y="71820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54" name="Freeform 54">
            <a:hlinkClick r:id="rId18" tooltip="https://www.nio.gov.pl"/>
          </p:cNvPr>
          <p:cNvSpPr/>
          <p:nvPr/>
        </p:nvSpPr>
        <p:spPr>
          <a:xfrm>
            <a:off x="9605611" y="8283186"/>
            <a:ext cx="3445402" cy="975114"/>
          </a:xfrm>
          <a:custGeom>
            <a:avLst/>
            <a:gdLst/>
            <a:ahLst/>
            <a:cxnLst/>
            <a:rect l="l" t="t" r="r" b="b"/>
            <a:pathLst>
              <a:path w="3445402" h="975114">
                <a:moveTo>
                  <a:pt x="0" y="0"/>
                </a:moveTo>
                <a:lnTo>
                  <a:pt x="3445402" y="0"/>
                </a:lnTo>
                <a:lnTo>
                  <a:pt x="3445402" y="975114"/>
                </a:lnTo>
                <a:lnTo>
                  <a:pt x="0" y="97511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56" name="TextBox 56"/>
          <p:cNvSpPr txBox="1"/>
          <p:nvPr/>
        </p:nvSpPr>
        <p:spPr>
          <a:xfrm>
            <a:off x="1741961" y="7582591"/>
            <a:ext cx="1547932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800" dirty="0">
                <a:solidFill>
                  <a:srgbClr val="000000"/>
                </a:solidFill>
              </a:rPr>
              <a:t>Leaded by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6026137" y="7582591"/>
            <a:ext cx="1660190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800">
                <a:solidFill>
                  <a:srgbClr val="000000"/>
                </a:solidFill>
              </a:rPr>
              <a:t>Leaded by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336854" y="7582591"/>
            <a:ext cx="1741833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800">
                <a:solidFill>
                  <a:srgbClr val="000000"/>
                </a:solidFill>
              </a:rPr>
              <a:t>Leaded by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4728130" y="7582591"/>
            <a:ext cx="1803065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800">
                <a:solidFill>
                  <a:srgbClr val="000000"/>
                </a:solidFill>
              </a:rPr>
              <a:t>Leaded by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900595" y="2740951"/>
            <a:ext cx="861022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3200" b="1" dirty="0">
                <a:solidFill>
                  <a:srgbClr val="0C004E"/>
                </a:solidFill>
              </a:rPr>
              <a:t>FOUR TRANSVERSAL WORK PACKAGES</a:t>
            </a:r>
          </a:p>
        </p:txBody>
      </p:sp>
      <p:sp>
        <p:nvSpPr>
          <p:cNvPr id="62" name="TextBox 9">
            <a:extLst>
              <a:ext uri="{FF2B5EF4-FFF2-40B4-BE49-F238E27FC236}">
                <a16:creationId xmlns:a16="http://schemas.microsoft.com/office/drawing/2014/main" id="{A4F7577E-3CB7-CF1D-FBE7-C82B145FF879}"/>
              </a:ext>
            </a:extLst>
          </p:cNvPr>
          <p:cNvSpPr txBox="1"/>
          <p:nvPr/>
        </p:nvSpPr>
        <p:spPr>
          <a:xfrm>
            <a:off x="1198103" y="5273212"/>
            <a:ext cx="2478973" cy="8867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4000" dirty="0">
                <a:solidFill>
                  <a:srgbClr val="0C004E"/>
                </a:solidFill>
                <a:latin typeface="Franklin Gothic Medium Cond" panose="020B0606030402020204" pitchFamily="34" charset="0"/>
              </a:rPr>
              <a:t>Coordination</a:t>
            </a:r>
            <a:endParaRPr lang="ca-ES" sz="4000" dirty="0">
              <a:solidFill>
                <a:srgbClr val="0C004E"/>
              </a:solidFill>
              <a:latin typeface="Franklin Gothic Medium Cond" panose="020B0606030402020204" pitchFamily="34" charset="0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CC186A-6523-ECA6-FA5E-80E3EED977D7}"/>
              </a:ext>
            </a:extLst>
          </p:cNvPr>
          <p:cNvSpPr txBox="1"/>
          <p:nvPr/>
        </p:nvSpPr>
        <p:spPr>
          <a:xfrm>
            <a:off x="17052575" y="9475766"/>
            <a:ext cx="91455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800" dirty="0">
                <a:solidFill>
                  <a:srgbClr val="97ABBC"/>
                </a:solidFill>
                <a:ea typeface="Lato 1"/>
                <a:cs typeface="Lato 1"/>
              </a:rPr>
              <a:t>4</a:t>
            </a:r>
            <a:endParaRPr lang="ca-ES" dirty="0"/>
          </a:p>
        </p:txBody>
      </p:sp>
      <p:pic>
        <p:nvPicPr>
          <p:cNvPr id="28" name="Imatge 27" descr="Imatge que conté cercle, Gràfics, Saturació cromàtica, captura de pantalla&#10;&#10;Descripció generada automàticament">
            <a:extLst>
              <a:ext uri="{FF2B5EF4-FFF2-40B4-BE49-F238E27FC236}">
                <a16:creationId xmlns:a16="http://schemas.microsoft.com/office/drawing/2014/main" id="{ECC3B056-7A96-5FB8-C243-B0722C08DE0A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8591" t="20732" r="7756" b="22159"/>
          <a:stretch/>
        </p:blipFill>
        <p:spPr>
          <a:xfrm>
            <a:off x="13680699" y="8291717"/>
            <a:ext cx="3586321" cy="9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79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12732" y="10132650"/>
            <a:ext cx="1787400" cy="154200"/>
            <a:chOff x="0" y="0"/>
            <a:chExt cx="2383200" cy="20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500600" y="10132800"/>
            <a:ext cx="1787400" cy="154200"/>
            <a:chOff x="0" y="0"/>
            <a:chExt cx="2383200" cy="20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39B80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10132650"/>
            <a:ext cx="14712620" cy="154200"/>
            <a:chOff x="0" y="0"/>
            <a:chExt cx="19616827" cy="205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616801" cy="205613"/>
            </a:xfrm>
            <a:custGeom>
              <a:avLst/>
              <a:gdLst/>
              <a:ahLst/>
              <a:cxnLst/>
              <a:rect l="l" t="t" r="r" b="b"/>
              <a:pathLst>
                <a:path w="19616801" h="205613">
                  <a:moveTo>
                    <a:pt x="0" y="0"/>
                  </a:moveTo>
                  <a:lnTo>
                    <a:pt x="19616801" y="0"/>
                  </a:lnTo>
                  <a:lnTo>
                    <a:pt x="19616801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457200" y="279400"/>
            <a:ext cx="1765300" cy="706120"/>
          </a:xfrm>
          <a:custGeom>
            <a:avLst/>
            <a:gdLst/>
            <a:ahLst/>
            <a:cxnLst/>
            <a:rect l="l" t="t" r="r" b="b"/>
            <a:pathLst>
              <a:path w="1765300" h="706120">
                <a:moveTo>
                  <a:pt x="0" y="0"/>
                </a:moveTo>
                <a:lnTo>
                  <a:pt x="1765300" y="0"/>
                </a:lnTo>
                <a:lnTo>
                  <a:pt x="1765300" y="706120"/>
                </a:lnTo>
                <a:lnTo>
                  <a:pt x="0" y="706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704714" y="7582591"/>
            <a:ext cx="1894914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800" dirty="0">
                <a:solidFill>
                  <a:srgbClr val="000000"/>
                </a:solidFill>
              </a:rPr>
              <a:t>Leaded by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67470" y="7582591"/>
            <a:ext cx="1782655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800" dirty="0">
                <a:solidFill>
                  <a:srgbClr val="000000"/>
                </a:solidFill>
              </a:rPr>
              <a:t>Leaded by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656693" y="7551975"/>
            <a:ext cx="179285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800" dirty="0">
                <a:solidFill>
                  <a:srgbClr val="000000"/>
                </a:solidFill>
              </a:rPr>
              <a:t>Leaded by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99543" y="3944520"/>
            <a:ext cx="3271486" cy="3127774"/>
            <a:chOff x="0" y="-135141"/>
            <a:chExt cx="4361981" cy="4170365"/>
          </a:xfrm>
        </p:grpSpPr>
        <p:grpSp>
          <p:nvGrpSpPr>
            <p:cNvPr id="14" name="Group 14"/>
            <p:cNvGrpSpPr/>
            <p:nvPr/>
          </p:nvGrpSpPr>
          <p:grpSpPr>
            <a:xfrm>
              <a:off x="231307" y="56075"/>
              <a:ext cx="4130674" cy="3979149"/>
              <a:chOff x="0" y="-28575"/>
              <a:chExt cx="873414" cy="84137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7341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3414" h="812800">
                    <a:moveTo>
                      <a:pt x="0" y="0"/>
                    </a:moveTo>
                    <a:lnTo>
                      <a:pt x="873414" y="0"/>
                    </a:lnTo>
                    <a:lnTo>
                      <a:pt x="87341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9C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73414" cy="841375"/>
              </a:xfrm>
              <a:prstGeom prst="rect">
                <a:avLst/>
              </a:prstGeom>
            </p:spPr>
            <p:txBody>
              <a:bodyPr lIns="44006" tIns="44006" rIns="44006" bIns="44006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-135141"/>
              <a:ext cx="4130674" cy="3979149"/>
              <a:chOff x="0" y="-28575"/>
              <a:chExt cx="873414" cy="84137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7341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3414" h="812800">
                    <a:moveTo>
                      <a:pt x="0" y="0"/>
                    </a:moveTo>
                    <a:lnTo>
                      <a:pt x="873414" y="0"/>
                    </a:lnTo>
                    <a:lnTo>
                      <a:pt x="87341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8E8E8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873414" cy="841375"/>
              </a:xfrm>
              <a:prstGeom prst="rect">
                <a:avLst/>
              </a:prstGeom>
            </p:spPr>
            <p:txBody>
              <a:bodyPr lIns="44006" tIns="44006" rIns="44006" bIns="44006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708201" y="176411"/>
              <a:ext cx="1245981" cy="889319"/>
            </a:xfrm>
            <a:custGeom>
              <a:avLst/>
              <a:gdLst/>
              <a:ahLst/>
              <a:cxnLst/>
              <a:rect l="l" t="t" r="r" b="b"/>
              <a:pathLst>
                <a:path w="1245981" h="889319">
                  <a:moveTo>
                    <a:pt x="0" y="0"/>
                  </a:moveTo>
                  <a:lnTo>
                    <a:pt x="1245981" y="0"/>
                  </a:lnTo>
                  <a:lnTo>
                    <a:pt x="1245981" y="889319"/>
                  </a:lnTo>
                  <a:lnTo>
                    <a:pt x="0" y="889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104865" y="51860"/>
              <a:ext cx="1176543" cy="673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5"/>
                </a:lnSpc>
              </a:pPr>
              <a:r>
                <a:rPr lang="en-US" sz="2996" b="1" dirty="0">
                  <a:solidFill>
                    <a:srgbClr val="0C004E"/>
                  </a:solidFill>
                </a:rPr>
                <a:t>WP5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8644" y="2037620"/>
              <a:ext cx="3967914" cy="816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65"/>
                </a:lnSpc>
                <a:spcBef>
                  <a:spcPct val="0"/>
                </a:spcBef>
              </a:pPr>
              <a:r>
                <a:rPr lang="en-US" sz="4000" strike="noStrike" spc="-128" dirty="0">
                  <a:solidFill>
                    <a:srgbClr val="0C004E"/>
                  </a:solidFill>
                  <a:latin typeface="Franklin Gothic Medium Cond" panose="020B0606030402020204" pitchFamily="34" charset="0"/>
                </a:rPr>
                <a:t>Teleconsultation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287427" y="3944183"/>
            <a:ext cx="3282389" cy="3128111"/>
            <a:chOff x="0" y="-135591"/>
            <a:chExt cx="4376520" cy="4170815"/>
          </a:xfrm>
        </p:grpSpPr>
        <p:grpSp>
          <p:nvGrpSpPr>
            <p:cNvPr id="24" name="Group 24"/>
            <p:cNvGrpSpPr/>
            <p:nvPr/>
          </p:nvGrpSpPr>
          <p:grpSpPr>
            <a:xfrm>
              <a:off x="232078" y="-135591"/>
              <a:ext cx="4144442" cy="3992411"/>
              <a:chOff x="0" y="-28575"/>
              <a:chExt cx="873414" cy="84137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7341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3414" h="812800">
                    <a:moveTo>
                      <a:pt x="0" y="0"/>
                    </a:moveTo>
                    <a:lnTo>
                      <a:pt x="873414" y="0"/>
                    </a:lnTo>
                    <a:lnTo>
                      <a:pt x="87341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960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873414" cy="841375"/>
              </a:xfrm>
              <a:prstGeom prst="rect">
                <a:avLst/>
              </a:prstGeom>
            </p:spPr>
            <p:txBody>
              <a:bodyPr lIns="44006" tIns="44006" rIns="44006" bIns="44006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0" y="42813"/>
              <a:ext cx="4144442" cy="3992411"/>
              <a:chOff x="0" y="-28575"/>
              <a:chExt cx="873414" cy="84137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7341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3414" h="812800">
                    <a:moveTo>
                      <a:pt x="0" y="0"/>
                    </a:moveTo>
                    <a:lnTo>
                      <a:pt x="873414" y="0"/>
                    </a:lnTo>
                    <a:lnTo>
                      <a:pt x="87341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8E8E8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873414" cy="841375"/>
              </a:xfrm>
              <a:prstGeom prst="rect">
                <a:avLst/>
              </a:prstGeom>
            </p:spPr>
            <p:txBody>
              <a:bodyPr lIns="44006" tIns="44006" rIns="44006" bIns="44006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>
              <a:off x="2829574" y="265203"/>
              <a:ext cx="1137257" cy="1137257"/>
            </a:xfrm>
            <a:custGeom>
              <a:avLst/>
              <a:gdLst/>
              <a:ahLst/>
              <a:cxnLst/>
              <a:rect l="l" t="t" r="r" b="b"/>
              <a:pathLst>
                <a:path w="1137257" h="1137257">
                  <a:moveTo>
                    <a:pt x="0" y="0"/>
                  </a:moveTo>
                  <a:lnTo>
                    <a:pt x="1137257" y="0"/>
                  </a:lnTo>
                  <a:lnTo>
                    <a:pt x="1137257" y="1137257"/>
                  </a:lnTo>
                  <a:lnTo>
                    <a:pt x="0" y="1137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106446" y="273833"/>
              <a:ext cx="1180463" cy="67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9"/>
                </a:lnSpc>
              </a:pPr>
              <a:r>
                <a:rPr lang="en-US" sz="3006" b="1" dirty="0">
                  <a:solidFill>
                    <a:srgbClr val="0C004E"/>
                  </a:solidFill>
                </a:rPr>
                <a:t>WP6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06446" y="1502535"/>
              <a:ext cx="3904953" cy="2393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1"/>
                </a:lnSpc>
                <a:spcBef>
                  <a:spcPct val="0"/>
                </a:spcBef>
              </a:pPr>
              <a:r>
                <a:rPr lang="en-US" sz="4000" strike="noStrike" spc="-128" dirty="0">
                  <a:solidFill>
                    <a:srgbClr val="0C004E"/>
                  </a:solidFill>
                  <a:latin typeface="Franklin Gothic Medium Cond" panose="020B0606030402020204" pitchFamily="34" charset="0"/>
                </a:rPr>
                <a:t>Legal, ethical framework and cybersecurity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510818" y="3944520"/>
            <a:ext cx="3302058" cy="3127774"/>
            <a:chOff x="0" y="-135141"/>
            <a:chExt cx="4402743" cy="4170365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56075"/>
              <a:ext cx="4130674" cy="3979149"/>
              <a:chOff x="0" y="-28575"/>
              <a:chExt cx="873414" cy="84137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7341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3414" h="812800">
                    <a:moveTo>
                      <a:pt x="0" y="0"/>
                    </a:moveTo>
                    <a:lnTo>
                      <a:pt x="873414" y="0"/>
                    </a:lnTo>
                    <a:lnTo>
                      <a:pt x="87341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AF71DB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873414" cy="841375"/>
              </a:xfrm>
              <a:prstGeom prst="rect">
                <a:avLst/>
              </a:prstGeom>
            </p:spPr>
            <p:txBody>
              <a:bodyPr lIns="44006" tIns="44006" rIns="44006" bIns="44006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272069" y="-135141"/>
              <a:ext cx="4130674" cy="3979149"/>
              <a:chOff x="0" y="-28575"/>
              <a:chExt cx="873414" cy="841375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7341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3414" h="812800">
                    <a:moveTo>
                      <a:pt x="0" y="0"/>
                    </a:moveTo>
                    <a:lnTo>
                      <a:pt x="873414" y="0"/>
                    </a:lnTo>
                    <a:lnTo>
                      <a:pt x="87341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8E8E8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873414" cy="841375"/>
              </a:xfrm>
              <a:prstGeom prst="rect">
                <a:avLst/>
              </a:prstGeom>
            </p:spPr>
            <p:txBody>
              <a:bodyPr lIns="44006" tIns="44006" rIns="44006" bIns="44006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0" name="Freeform 40"/>
            <p:cNvSpPr/>
            <p:nvPr/>
          </p:nvSpPr>
          <p:spPr>
            <a:xfrm>
              <a:off x="2980271" y="97902"/>
              <a:ext cx="1245981" cy="884647"/>
            </a:xfrm>
            <a:custGeom>
              <a:avLst/>
              <a:gdLst/>
              <a:ahLst/>
              <a:cxnLst/>
              <a:rect l="l" t="t" r="r" b="b"/>
              <a:pathLst>
                <a:path w="1245981" h="884647">
                  <a:moveTo>
                    <a:pt x="0" y="0"/>
                  </a:moveTo>
                  <a:lnTo>
                    <a:pt x="1245981" y="0"/>
                  </a:lnTo>
                  <a:lnTo>
                    <a:pt x="1245981" y="884647"/>
                  </a:lnTo>
                  <a:lnTo>
                    <a:pt x="0" y="884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TextBox 41"/>
            <p:cNvSpPr txBox="1"/>
            <p:nvPr/>
          </p:nvSpPr>
          <p:spPr>
            <a:xfrm>
              <a:off x="376935" y="40752"/>
              <a:ext cx="1176542" cy="673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5"/>
                </a:lnSpc>
              </a:pPr>
              <a:r>
                <a:rPr lang="en-US" sz="2996" b="1" dirty="0">
                  <a:solidFill>
                    <a:srgbClr val="0C004E"/>
                  </a:solidFill>
                </a:rPr>
                <a:t>WP7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376934" y="1726833"/>
              <a:ext cx="3941694" cy="816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65"/>
                </a:lnSpc>
                <a:spcBef>
                  <a:spcPct val="0"/>
                </a:spcBef>
              </a:pPr>
              <a:r>
                <a:rPr lang="en-US" sz="4000" strike="noStrike" spc="-128" dirty="0">
                  <a:solidFill>
                    <a:srgbClr val="0C004E"/>
                  </a:solidFill>
                  <a:latin typeface="Franklin Gothic Medium Cond" panose="020B0606030402020204" pitchFamily="34" charset="0"/>
                </a:rPr>
                <a:t>Telemonitoring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3888870" y="3944183"/>
            <a:ext cx="3267274" cy="3128111"/>
            <a:chOff x="0" y="-135591"/>
            <a:chExt cx="4356366" cy="4170815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-135591"/>
              <a:ext cx="4144442" cy="3992411"/>
              <a:chOff x="0" y="-28575"/>
              <a:chExt cx="873414" cy="841375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7341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3414" h="812800">
                    <a:moveTo>
                      <a:pt x="0" y="0"/>
                    </a:moveTo>
                    <a:lnTo>
                      <a:pt x="873414" y="0"/>
                    </a:lnTo>
                    <a:lnTo>
                      <a:pt x="87341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E17EB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873414" cy="841375"/>
              </a:xfrm>
              <a:prstGeom prst="rect">
                <a:avLst/>
              </a:prstGeom>
            </p:spPr>
            <p:txBody>
              <a:bodyPr lIns="44006" tIns="44006" rIns="44006" bIns="44006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211924" y="42813"/>
              <a:ext cx="4144442" cy="3992411"/>
              <a:chOff x="0" y="-28575"/>
              <a:chExt cx="873414" cy="841375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7341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3414" h="812800">
                    <a:moveTo>
                      <a:pt x="0" y="0"/>
                    </a:moveTo>
                    <a:lnTo>
                      <a:pt x="873414" y="0"/>
                    </a:lnTo>
                    <a:lnTo>
                      <a:pt x="87341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8E8E8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28575"/>
                <a:ext cx="873414" cy="841375"/>
              </a:xfrm>
              <a:prstGeom prst="rect">
                <a:avLst/>
              </a:prstGeom>
            </p:spPr>
            <p:txBody>
              <a:bodyPr lIns="44006" tIns="44006" rIns="44006" bIns="44006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0" name="Freeform 50"/>
            <p:cNvSpPr/>
            <p:nvPr/>
          </p:nvSpPr>
          <p:spPr>
            <a:xfrm>
              <a:off x="2980479" y="300665"/>
              <a:ext cx="1163963" cy="908376"/>
            </a:xfrm>
            <a:custGeom>
              <a:avLst/>
              <a:gdLst/>
              <a:ahLst/>
              <a:cxnLst/>
              <a:rect l="l" t="t" r="r" b="b"/>
              <a:pathLst>
                <a:path w="1163963" h="908376">
                  <a:moveTo>
                    <a:pt x="0" y="0"/>
                  </a:moveTo>
                  <a:lnTo>
                    <a:pt x="1163963" y="0"/>
                  </a:lnTo>
                  <a:lnTo>
                    <a:pt x="1163963" y="908376"/>
                  </a:lnTo>
                  <a:lnTo>
                    <a:pt x="0" y="908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TextBox 51"/>
            <p:cNvSpPr txBox="1"/>
            <p:nvPr/>
          </p:nvSpPr>
          <p:spPr>
            <a:xfrm>
              <a:off x="318370" y="286002"/>
              <a:ext cx="1180463" cy="67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9"/>
                </a:lnSpc>
              </a:pPr>
              <a:r>
                <a:rPr lang="en-US" sz="3006" b="1" dirty="0">
                  <a:solidFill>
                    <a:srgbClr val="0C004E"/>
                  </a:solidFill>
                </a:rPr>
                <a:t>WP8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318370" y="1582595"/>
              <a:ext cx="3904953" cy="1606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1"/>
                </a:lnSpc>
                <a:spcBef>
                  <a:spcPct val="0"/>
                </a:spcBef>
              </a:pPr>
              <a:r>
                <a:rPr lang="en-US" sz="4000" strike="noStrike" spc="-128" dirty="0">
                  <a:solidFill>
                    <a:srgbClr val="0C004E"/>
                  </a:solidFill>
                  <a:latin typeface="Franklin Gothic Medium Cond" panose="020B0606030402020204" pitchFamily="34" charset="0"/>
                </a:rPr>
                <a:t>Stakeholders</a:t>
              </a:r>
              <a:r>
                <a:rPr lang="en-US" sz="4000" spc="-128" dirty="0">
                  <a:solidFill>
                    <a:srgbClr val="0C004E"/>
                  </a:solidFill>
                  <a:latin typeface="Franklin Gothic Medium Cond" panose="020B0606030402020204" pitchFamily="34" charset="0"/>
                </a:rPr>
                <a:t> </a:t>
              </a:r>
              <a:endParaRPr lang="es-ES" dirty="0">
                <a:latin typeface="Franklin Gothic Medium Cond" panose="020B0606030402020204" pitchFamily="34" charset="0"/>
              </a:endParaRPr>
            </a:p>
            <a:p>
              <a:pPr algn="ctr">
                <a:lnSpc>
                  <a:spcPts val="4681"/>
                </a:lnSpc>
                <a:spcBef>
                  <a:spcPct val="0"/>
                </a:spcBef>
              </a:pPr>
              <a:r>
                <a:rPr lang="en-US" sz="4000" strike="noStrike" spc="-128" dirty="0">
                  <a:solidFill>
                    <a:srgbClr val="0C004E"/>
                  </a:solidFill>
                  <a:latin typeface="Franklin Gothic Medium Cond" panose="020B0606030402020204" pitchFamily="34" charset="0"/>
                </a:rPr>
                <a:t>engagement</a:t>
              </a:r>
              <a:endParaRPr lang="en-US" dirty="0">
                <a:latin typeface="Franklin Gothic Medium Cond" panose="020B0606030402020204" pitchFamily="34" charset="0"/>
              </a:endParaRPr>
            </a:p>
          </p:txBody>
        </p:sp>
      </p:grpSp>
      <p:sp>
        <p:nvSpPr>
          <p:cNvPr id="53" name="Freeform 53">
            <a:hlinkClick r:id="rId12" tooltip="https://www.ifo.it"/>
          </p:cNvPr>
          <p:cNvSpPr/>
          <p:nvPr/>
        </p:nvSpPr>
        <p:spPr>
          <a:xfrm>
            <a:off x="2029676" y="8225314"/>
            <a:ext cx="5326634" cy="1259977"/>
          </a:xfrm>
          <a:custGeom>
            <a:avLst/>
            <a:gdLst/>
            <a:ahLst/>
            <a:cxnLst/>
            <a:rect l="l" t="t" r="r" b="b"/>
            <a:pathLst>
              <a:path w="5326634" h="1259977">
                <a:moveTo>
                  <a:pt x="0" y="0"/>
                </a:moveTo>
                <a:lnTo>
                  <a:pt x="5326634" y="0"/>
                </a:lnTo>
                <a:lnTo>
                  <a:pt x="5326634" y="1259977"/>
                </a:lnTo>
                <a:lnTo>
                  <a:pt x="0" y="125997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11829"/>
            </a:stretch>
          </a:blipFill>
        </p:spPr>
      </p:sp>
      <p:sp>
        <p:nvSpPr>
          <p:cNvPr id="54" name="Freeform 54">
            <a:hlinkClick r:id="rId14" tooltip="https://www.neha.gov.cy/en/"/>
          </p:cNvPr>
          <p:cNvSpPr/>
          <p:nvPr/>
        </p:nvSpPr>
        <p:spPr>
          <a:xfrm>
            <a:off x="9840848" y="8449460"/>
            <a:ext cx="2641997" cy="1035831"/>
          </a:xfrm>
          <a:custGeom>
            <a:avLst/>
            <a:gdLst/>
            <a:ahLst/>
            <a:cxnLst/>
            <a:rect l="l" t="t" r="r" b="b"/>
            <a:pathLst>
              <a:path w="2641997" h="1035831">
                <a:moveTo>
                  <a:pt x="0" y="0"/>
                </a:moveTo>
                <a:lnTo>
                  <a:pt x="2641998" y="0"/>
                </a:lnTo>
                <a:lnTo>
                  <a:pt x="2641998" y="1035831"/>
                </a:lnTo>
                <a:lnTo>
                  <a:pt x="0" y="103583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2131"/>
            </a:stretch>
          </a:blipFill>
        </p:spPr>
      </p:sp>
      <p:sp>
        <p:nvSpPr>
          <p:cNvPr id="55" name="Freeform 55">
            <a:hlinkClick r:id="rId16" tooltip="https://www.3ype.gr"/>
          </p:cNvPr>
          <p:cNvSpPr/>
          <p:nvPr/>
        </p:nvSpPr>
        <p:spPr>
          <a:xfrm>
            <a:off x="14404828" y="8137007"/>
            <a:ext cx="2235359" cy="1348284"/>
          </a:xfrm>
          <a:custGeom>
            <a:avLst/>
            <a:gdLst/>
            <a:ahLst/>
            <a:cxnLst/>
            <a:rect l="l" t="t" r="r" b="b"/>
            <a:pathLst>
              <a:path w="2235359" h="1348284">
                <a:moveTo>
                  <a:pt x="0" y="0"/>
                </a:moveTo>
                <a:lnTo>
                  <a:pt x="2235359" y="0"/>
                </a:lnTo>
                <a:lnTo>
                  <a:pt x="2235359" y="1348284"/>
                </a:lnTo>
                <a:lnTo>
                  <a:pt x="0" y="134828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389F0CA3-3915-4F5D-3F03-C0FC620BE54A}"/>
              </a:ext>
            </a:extLst>
          </p:cNvPr>
          <p:cNvSpPr txBox="1"/>
          <p:nvPr/>
        </p:nvSpPr>
        <p:spPr>
          <a:xfrm>
            <a:off x="900595" y="2740951"/>
            <a:ext cx="861022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3200" b="1" dirty="0">
                <a:solidFill>
                  <a:srgbClr val="0C004E"/>
                </a:solidFill>
              </a:rPr>
              <a:t>FOUR TECHNICAL WORK PACKAGES</a:t>
            </a:r>
          </a:p>
        </p:txBody>
      </p:sp>
      <p:sp>
        <p:nvSpPr>
          <p:cNvPr id="57" name="TextBox 9">
            <a:extLst>
              <a:ext uri="{FF2B5EF4-FFF2-40B4-BE49-F238E27FC236}">
                <a16:creationId xmlns:a16="http://schemas.microsoft.com/office/drawing/2014/main" id="{8E8CF2A5-11B9-8D04-7366-8570045ABF57}"/>
              </a:ext>
            </a:extLst>
          </p:cNvPr>
          <p:cNvSpPr txBox="1"/>
          <p:nvPr/>
        </p:nvSpPr>
        <p:spPr>
          <a:xfrm>
            <a:off x="882114" y="1180989"/>
            <a:ext cx="11198099" cy="932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dirty="0">
                <a:solidFill>
                  <a:srgbClr val="009C17"/>
                </a:solidFill>
                <a:latin typeface="Franklin Gothic Medium Cond" panose="020B0606030402020204" pitchFamily="34" charset="0"/>
              </a:rPr>
              <a:t>How is the project structured?</a:t>
            </a:r>
          </a:p>
        </p:txBody>
      </p:sp>
      <p:sp>
        <p:nvSpPr>
          <p:cNvPr id="60" name="TextBox 9">
            <a:extLst>
              <a:ext uri="{FF2B5EF4-FFF2-40B4-BE49-F238E27FC236}">
                <a16:creationId xmlns:a16="http://schemas.microsoft.com/office/drawing/2014/main" id="{A42249AD-B520-FB82-F93C-6CA4DA419070}"/>
              </a:ext>
            </a:extLst>
          </p:cNvPr>
          <p:cNvSpPr txBox="1"/>
          <p:nvPr/>
        </p:nvSpPr>
        <p:spPr>
          <a:xfrm>
            <a:off x="17052575" y="9475766"/>
            <a:ext cx="91455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800" dirty="0">
                <a:solidFill>
                  <a:srgbClr val="97ABBC"/>
                </a:solidFill>
                <a:ea typeface="Lato 1"/>
                <a:cs typeface="Lato 1"/>
              </a:rPr>
              <a:t>5</a:t>
            </a:r>
            <a:endParaRPr lang="ca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25196" y="0"/>
            <a:ext cx="9562804" cy="10287000"/>
            <a:chOff x="0" y="0"/>
            <a:chExt cx="251859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18599" cy="2709333"/>
            </a:xfrm>
            <a:custGeom>
              <a:avLst/>
              <a:gdLst/>
              <a:ahLst/>
              <a:cxnLst/>
              <a:rect l="l" t="t" r="r" b="b"/>
              <a:pathLst>
                <a:path w="2518599" h="2709333">
                  <a:moveTo>
                    <a:pt x="0" y="0"/>
                  </a:moveTo>
                  <a:lnTo>
                    <a:pt x="2518599" y="0"/>
                  </a:lnTo>
                  <a:lnTo>
                    <a:pt x="251859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C004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18599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25196" y="10138549"/>
            <a:ext cx="7774936" cy="144606"/>
            <a:chOff x="0" y="0"/>
            <a:chExt cx="2383200" cy="205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6500600" y="10132800"/>
            <a:ext cx="1787400" cy="154200"/>
            <a:chOff x="0" y="0"/>
            <a:chExt cx="2383200" cy="205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39B80A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346" y="10132800"/>
            <a:ext cx="8725542" cy="154200"/>
            <a:chOff x="0" y="0"/>
            <a:chExt cx="19616827" cy="2058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16801" cy="205866"/>
            </a:xfrm>
            <a:custGeom>
              <a:avLst/>
              <a:gdLst/>
              <a:ahLst/>
              <a:cxnLst/>
              <a:rect l="l" t="t" r="r" b="b"/>
              <a:pathLst>
                <a:path w="19616801" h="205866">
                  <a:moveTo>
                    <a:pt x="0" y="0"/>
                  </a:moveTo>
                  <a:lnTo>
                    <a:pt x="19616801" y="0"/>
                  </a:lnTo>
                  <a:lnTo>
                    <a:pt x="19616801" y="205866"/>
                  </a:lnTo>
                  <a:lnTo>
                    <a:pt x="0" y="205866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457200" y="322580"/>
            <a:ext cx="1765300" cy="706120"/>
          </a:xfrm>
          <a:custGeom>
            <a:avLst/>
            <a:gdLst/>
            <a:ahLst/>
            <a:cxnLst/>
            <a:rect l="l" t="t" r="r" b="b"/>
            <a:pathLst>
              <a:path w="1765300" h="706120">
                <a:moveTo>
                  <a:pt x="0" y="0"/>
                </a:moveTo>
                <a:lnTo>
                  <a:pt x="1765300" y="0"/>
                </a:lnTo>
                <a:lnTo>
                  <a:pt x="1765300" y="706120"/>
                </a:lnTo>
                <a:lnTo>
                  <a:pt x="0" y="706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114271" y="1339070"/>
            <a:ext cx="8784654" cy="4402131"/>
          </a:xfrm>
          <a:custGeom>
            <a:avLst/>
            <a:gdLst/>
            <a:ahLst/>
            <a:cxnLst/>
            <a:rect l="l" t="t" r="r" b="b"/>
            <a:pathLst>
              <a:path w="8784654" h="4402131">
                <a:moveTo>
                  <a:pt x="0" y="0"/>
                </a:moveTo>
                <a:lnTo>
                  <a:pt x="8784654" y="0"/>
                </a:lnTo>
                <a:lnTo>
                  <a:pt x="8784654" y="4402131"/>
                </a:lnTo>
                <a:lnTo>
                  <a:pt x="0" y="44021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922544" y="6071791"/>
            <a:ext cx="8848857" cy="3082911"/>
          </a:xfrm>
          <a:custGeom>
            <a:avLst/>
            <a:gdLst/>
            <a:ahLst/>
            <a:cxnLst/>
            <a:rect l="l" t="t" r="r" b="b"/>
            <a:pathLst>
              <a:path w="8848857" h="3082911">
                <a:moveTo>
                  <a:pt x="0" y="0"/>
                </a:moveTo>
                <a:lnTo>
                  <a:pt x="8848856" y="0"/>
                </a:lnTo>
                <a:lnTo>
                  <a:pt x="8848856" y="3082911"/>
                </a:lnTo>
                <a:lnTo>
                  <a:pt x="0" y="30829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339850" y="1339070"/>
            <a:ext cx="13105295" cy="929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6400" dirty="0">
                <a:solidFill>
                  <a:srgbClr val="009C17"/>
                </a:solidFill>
                <a:latin typeface="Franklin Gothic Medium Cond" panose="020B0606030402020204" pitchFamily="34" charset="0"/>
              </a:rPr>
              <a:t>How we plan to do it?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6387" y="2835244"/>
            <a:ext cx="6984124" cy="1970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600" dirty="0">
                <a:solidFill>
                  <a:srgbClr val="0C004E"/>
                </a:solidFill>
              </a:rPr>
              <a:t>Our project explores the role of </a:t>
            </a:r>
            <a:r>
              <a:rPr lang="en-US" sz="2600" b="1" dirty="0">
                <a:solidFill>
                  <a:srgbClr val="0C004E"/>
                </a:solidFill>
              </a:rPr>
              <a:t>teleconsultation and telemonitoring in a clinical trial focused on telerehabilitation and </a:t>
            </a:r>
            <a:r>
              <a:rPr lang="en-US" sz="2600" b="1" dirty="0" err="1">
                <a:solidFill>
                  <a:srgbClr val="0C004E"/>
                </a:solidFill>
              </a:rPr>
              <a:t>telepsychological</a:t>
            </a:r>
            <a:r>
              <a:rPr lang="en-US" sz="2600" b="1" dirty="0">
                <a:solidFill>
                  <a:srgbClr val="0C004E"/>
                </a:solidFill>
              </a:rPr>
              <a:t> support </a:t>
            </a:r>
            <a:r>
              <a:rPr lang="en-US" sz="2600" dirty="0">
                <a:solidFill>
                  <a:srgbClr val="0C004E"/>
                </a:solidFill>
              </a:rPr>
              <a:t>in different populations of cancer patients. </a:t>
            </a:r>
            <a:endParaRPr lang="en-US" sz="2600" dirty="0">
              <a:solidFill>
                <a:srgbClr val="0C004E"/>
              </a:solidFill>
              <a:ea typeface="Lato 1"/>
              <a:cs typeface="Lato 1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46387" y="5324937"/>
            <a:ext cx="6984124" cy="1463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0C004E"/>
                </a:solidFill>
              </a:rPr>
              <a:t>Patient Reported Outcomes </a:t>
            </a:r>
            <a:r>
              <a:rPr lang="en-US" sz="2600" dirty="0">
                <a:solidFill>
                  <a:srgbClr val="0C004E"/>
                </a:solidFill>
              </a:rPr>
              <a:t>(PRO) and </a:t>
            </a:r>
            <a:r>
              <a:rPr lang="en-US" sz="2600" b="1" dirty="0" err="1">
                <a:solidFill>
                  <a:srgbClr val="0C004E"/>
                </a:solidFill>
              </a:rPr>
              <a:t>Experien﻿ces</a:t>
            </a:r>
            <a:r>
              <a:rPr lang="en-US" sz="2600" b="1" dirty="0">
                <a:solidFill>
                  <a:srgbClr val="0C004E"/>
                </a:solidFill>
              </a:rPr>
              <a:t> </a:t>
            </a:r>
            <a:r>
              <a:rPr lang="en-US" sz="2600" dirty="0">
                <a:solidFill>
                  <a:srgbClr val="0C004E"/>
                </a:solidFill>
              </a:rPr>
              <a:t>(PRE) will be monitored by dedicated telemonitoring systems.</a:t>
            </a:r>
            <a:endParaRPr lang="en-US" sz="2600" dirty="0">
              <a:solidFill>
                <a:srgbClr val="0C004E"/>
              </a:solidFill>
              <a:ea typeface="Lato 1"/>
              <a:cs typeface="Lato 1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46386" y="7403847"/>
            <a:ext cx="6984125" cy="1470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0C004E"/>
                </a:solidFill>
              </a:rPr>
              <a:t>Data security and privacy﻿ protection</a:t>
            </a:r>
            <a:r>
              <a:rPr lang="en-US" sz="2600" dirty="0">
                <a:solidFill>
                  <a:srgbClr val="0C004E"/>
                </a:solidFill>
              </a:rPr>
              <a:t>, along with their challenges and risks, will also be addressed in parallel with the conduct of  the study.</a:t>
            </a:r>
            <a:endParaRPr lang="en-US" sz="2600" dirty="0">
              <a:solidFill>
                <a:srgbClr val="0C004E"/>
              </a:solidFill>
              <a:ea typeface="Lato 1"/>
              <a:cs typeface="Lato 1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4A81CA76-1666-812C-67F6-C5A4A9341B8C}"/>
              </a:ext>
            </a:extLst>
          </p:cNvPr>
          <p:cNvSpPr txBox="1"/>
          <p:nvPr/>
        </p:nvSpPr>
        <p:spPr>
          <a:xfrm>
            <a:off x="17052575" y="9475766"/>
            <a:ext cx="91455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800" dirty="0">
                <a:solidFill>
                  <a:srgbClr val="97ABBC"/>
                </a:solidFill>
                <a:ea typeface="Lato 1"/>
                <a:cs typeface="Lato 1"/>
              </a:rPr>
              <a:t>6</a:t>
            </a:r>
            <a:endParaRPr lang="ca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500600" y="10132800"/>
            <a:ext cx="1787400" cy="154200"/>
            <a:chOff x="0" y="0"/>
            <a:chExt cx="2383200" cy="20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39B80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34030" y="10132800"/>
            <a:ext cx="16634162" cy="154200"/>
            <a:chOff x="0" y="0"/>
            <a:chExt cx="19616827" cy="1346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616801" cy="134636"/>
            </a:xfrm>
            <a:custGeom>
              <a:avLst/>
              <a:gdLst/>
              <a:ahLst/>
              <a:cxnLst/>
              <a:rect l="l" t="t" r="r" b="b"/>
              <a:pathLst>
                <a:path w="19616801" h="134636">
                  <a:moveTo>
                    <a:pt x="0" y="0"/>
                  </a:moveTo>
                  <a:lnTo>
                    <a:pt x="19616801" y="0"/>
                  </a:lnTo>
                  <a:lnTo>
                    <a:pt x="19616801" y="134636"/>
                  </a:lnTo>
                  <a:lnTo>
                    <a:pt x="0" y="134636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457200" y="322580"/>
            <a:ext cx="1765300" cy="706120"/>
          </a:xfrm>
          <a:custGeom>
            <a:avLst/>
            <a:gdLst/>
            <a:ahLst/>
            <a:cxnLst/>
            <a:rect l="l" t="t" r="r" b="b"/>
            <a:pathLst>
              <a:path w="1765300" h="706120">
                <a:moveTo>
                  <a:pt x="0" y="0"/>
                </a:moveTo>
                <a:lnTo>
                  <a:pt x="1765300" y="0"/>
                </a:lnTo>
                <a:lnTo>
                  <a:pt x="1765300" y="706120"/>
                </a:lnTo>
                <a:lnTo>
                  <a:pt x="0" y="706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4072" y="1725269"/>
            <a:ext cx="3469933" cy="7710963"/>
          </a:xfrm>
          <a:custGeom>
            <a:avLst/>
            <a:gdLst/>
            <a:ahLst/>
            <a:cxnLst/>
            <a:rect l="l" t="t" r="r" b="b"/>
            <a:pathLst>
              <a:path w="3469933" h="7710963">
                <a:moveTo>
                  <a:pt x="0" y="0"/>
                </a:moveTo>
                <a:lnTo>
                  <a:pt x="3469933" y="0"/>
                </a:lnTo>
                <a:lnTo>
                  <a:pt x="3469933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656371" y="1725269"/>
            <a:ext cx="3469933" cy="7710963"/>
          </a:xfrm>
          <a:custGeom>
            <a:avLst/>
            <a:gdLst/>
            <a:ahLst/>
            <a:cxnLst/>
            <a:rect l="l" t="t" r="r" b="b"/>
            <a:pathLst>
              <a:path w="3469933" h="7710963">
                <a:moveTo>
                  <a:pt x="0" y="0"/>
                </a:moveTo>
                <a:lnTo>
                  <a:pt x="3469933" y="0"/>
                </a:lnTo>
                <a:lnTo>
                  <a:pt x="3469933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679450" y="1725269"/>
            <a:ext cx="3474555" cy="7760022"/>
            <a:chOff x="0" y="0"/>
            <a:chExt cx="915109" cy="20437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15109" cy="2043792"/>
            </a:xfrm>
            <a:custGeom>
              <a:avLst/>
              <a:gdLst/>
              <a:ahLst/>
              <a:cxnLst/>
              <a:rect l="l" t="t" r="r" b="b"/>
              <a:pathLst>
                <a:path w="915109" h="2043792">
                  <a:moveTo>
                    <a:pt x="0" y="0"/>
                  </a:moveTo>
                  <a:lnTo>
                    <a:pt x="915109" y="0"/>
                  </a:lnTo>
                  <a:lnTo>
                    <a:pt x="915109" y="2043792"/>
                  </a:lnTo>
                  <a:lnTo>
                    <a:pt x="0" y="2043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7ABBC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915109" cy="2072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246478" y="1028700"/>
            <a:ext cx="8012822" cy="951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680"/>
              </a:lnSpc>
            </a:pPr>
            <a:r>
              <a:rPr lang="en-US" sz="6400" dirty="0">
                <a:solidFill>
                  <a:srgbClr val="009C17"/>
                </a:solidFill>
                <a:latin typeface="Franklin Gothic Medium Cond" panose="020B0606030402020204" pitchFamily="34" charset="0"/>
              </a:rPr>
              <a:t>The eCAN Application</a:t>
            </a:r>
            <a:endParaRPr lang="es-ES" dirty="0">
              <a:latin typeface="Franklin Gothic Medium Cond" panose="020B0606030402020204" pitchFamily="3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011718" y="2506476"/>
            <a:ext cx="8247582" cy="6453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1625" lvl="1" algn="just">
              <a:lnSpc>
                <a:spcPts val="3919"/>
              </a:lnSpc>
            </a:pPr>
            <a:r>
              <a:rPr lang="en-US" sz="2600" dirty="0">
                <a:solidFill>
                  <a:srgbClr val="0C004E"/>
                </a:solidFill>
              </a:rPr>
              <a:t>The app counts with </a:t>
            </a:r>
            <a:r>
              <a:rPr lang="en-US" sz="2600" b="1" dirty="0">
                <a:solidFill>
                  <a:srgbClr val="0C004E"/>
                </a:solidFill>
              </a:rPr>
              <a:t>questionnaires to track patients' outcomes, experiences, activity and lifestyle</a:t>
            </a:r>
            <a:r>
              <a:rPr lang="en-US" sz="2600" dirty="0">
                <a:solidFill>
                  <a:srgbClr val="0C004E"/>
                </a:solidFill>
              </a:rPr>
              <a:t>. Other indicators, such as quality of life, pain or distress, will also be reported through the eCAN app.</a:t>
            </a:r>
            <a:endParaRPr lang="ca-ES" sz="2600" dirty="0">
              <a:ea typeface="Calibri"/>
              <a:cs typeface="Calibri"/>
            </a:endParaRPr>
          </a:p>
          <a:p>
            <a:pPr algn="just">
              <a:lnSpc>
                <a:spcPts val="3919"/>
              </a:lnSpc>
            </a:pPr>
            <a:endParaRPr lang="en-US" sz="2600" dirty="0">
              <a:solidFill>
                <a:srgbClr val="0C004E"/>
              </a:solidFill>
              <a:ea typeface="Lato 1"/>
              <a:cs typeface="Lato 1"/>
            </a:endParaRPr>
          </a:p>
          <a:p>
            <a:pPr marL="301625" lvl="1" algn="just">
              <a:lnSpc>
                <a:spcPts val="3919"/>
              </a:lnSpc>
            </a:pPr>
            <a:r>
              <a:rPr lang="en-US" sz="2600" dirty="0">
                <a:solidFill>
                  <a:srgbClr val="0C004E"/>
                </a:solidFill>
              </a:rPr>
              <a:t>At the same time, </a:t>
            </a:r>
            <a:r>
              <a:rPr lang="en-US" sz="2600" b="1" dirty="0">
                <a:solidFill>
                  <a:srgbClr val="0C004E"/>
                </a:solidFill>
              </a:rPr>
              <a:t>smartwatches will be used to automatically collect data</a:t>
            </a:r>
            <a:r>
              <a:rPr lang="en-US" sz="2600" dirty="0">
                <a:solidFill>
                  <a:srgbClr val="0C004E"/>
                </a:solidFill>
              </a:rPr>
              <a:t> on patients' daily activity, sleep quality, heart rate, etc. </a:t>
            </a:r>
            <a:endParaRPr lang="en-US" sz="2600" dirty="0">
              <a:solidFill>
                <a:srgbClr val="0C004E"/>
              </a:solidFill>
              <a:ea typeface="Lato 1"/>
              <a:cs typeface="Lato 1"/>
            </a:endParaRPr>
          </a:p>
          <a:p>
            <a:pPr algn="just">
              <a:lnSpc>
                <a:spcPts val="3919"/>
              </a:lnSpc>
            </a:pPr>
            <a:endParaRPr lang="en-US" sz="2600" dirty="0">
              <a:solidFill>
                <a:srgbClr val="0C004E"/>
              </a:solidFill>
              <a:ea typeface="Lato 1"/>
              <a:cs typeface="Lato 1"/>
            </a:endParaRPr>
          </a:p>
          <a:p>
            <a:pPr marL="301625" lvl="1" algn="just">
              <a:lnSpc>
                <a:spcPts val="3919"/>
              </a:lnSpc>
            </a:pPr>
            <a:r>
              <a:rPr lang="en-US" sz="2600" dirty="0">
                <a:solidFill>
                  <a:srgbClr val="0C004E"/>
                </a:solidFill>
              </a:rPr>
              <a:t>Clinicians will collect all this information in a </a:t>
            </a:r>
            <a:r>
              <a:rPr lang="en-US" sz="2600" b="1" dirty="0">
                <a:solidFill>
                  <a:srgbClr val="0C004E"/>
                </a:solidFill>
              </a:rPr>
              <a:t>secure web platform</a:t>
            </a:r>
            <a:r>
              <a:rPr lang="en-US" sz="2600" dirty="0">
                <a:solidFill>
                  <a:srgbClr val="0C004E"/>
                </a:solidFill>
              </a:rPr>
              <a:t> that will help them make decisions about patient treatment and care, while also enabling future </a:t>
            </a:r>
            <a:r>
              <a:rPr lang="en-US" sz="2600" b="1" dirty="0">
                <a:solidFill>
                  <a:srgbClr val="0C004E"/>
                </a:solidFill>
              </a:rPr>
              <a:t>artificial intelligence (AI) applications</a:t>
            </a:r>
            <a:r>
              <a:rPr lang="en-US" sz="2600" dirty="0">
                <a:solidFill>
                  <a:srgbClr val="0C004E"/>
                </a:solidFill>
              </a:rPr>
              <a:t>.</a:t>
            </a:r>
            <a:endParaRPr lang="en-US" sz="2600" dirty="0">
              <a:solidFill>
                <a:srgbClr val="0C004E"/>
              </a:solidFill>
              <a:ea typeface="Lato 1"/>
              <a:cs typeface="Lato 1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4654060" y="1725269"/>
            <a:ext cx="3474555" cy="7760022"/>
            <a:chOff x="0" y="0"/>
            <a:chExt cx="915109" cy="204379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15109" cy="2043792"/>
            </a:xfrm>
            <a:custGeom>
              <a:avLst/>
              <a:gdLst/>
              <a:ahLst/>
              <a:cxnLst/>
              <a:rect l="l" t="t" r="r" b="b"/>
              <a:pathLst>
                <a:path w="915109" h="2043792">
                  <a:moveTo>
                    <a:pt x="0" y="0"/>
                  </a:moveTo>
                  <a:lnTo>
                    <a:pt x="915109" y="0"/>
                  </a:lnTo>
                  <a:lnTo>
                    <a:pt x="915109" y="2043792"/>
                  </a:lnTo>
                  <a:lnTo>
                    <a:pt x="0" y="2043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7ABBC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915109" cy="2072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1276A966-8AD7-5052-AA5E-9C6F65B809B3}"/>
              </a:ext>
            </a:extLst>
          </p:cNvPr>
          <p:cNvSpPr txBox="1"/>
          <p:nvPr/>
        </p:nvSpPr>
        <p:spPr>
          <a:xfrm>
            <a:off x="17052575" y="9475766"/>
            <a:ext cx="91455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800" dirty="0">
                <a:solidFill>
                  <a:srgbClr val="97ABBC"/>
                </a:solidFill>
                <a:ea typeface="Lato 1"/>
                <a:cs typeface="Lato 1"/>
              </a:rPr>
              <a:t>7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24942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9598" y="282994"/>
            <a:ext cx="3474074" cy="1381952"/>
          </a:xfrm>
          <a:custGeom>
            <a:avLst/>
            <a:gdLst/>
            <a:ahLst/>
            <a:cxnLst/>
            <a:rect l="l" t="t" r="r" b="b"/>
            <a:pathLst>
              <a:path w="3474074" h="1381952">
                <a:moveTo>
                  <a:pt x="0" y="0"/>
                </a:moveTo>
                <a:lnTo>
                  <a:pt x="3474074" y="0"/>
                </a:lnTo>
                <a:lnTo>
                  <a:pt x="3474074" y="1381952"/>
                </a:lnTo>
                <a:lnTo>
                  <a:pt x="0" y="138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046390" y="282994"/>
            <a:ext cx="1034929" cy="1048577"/>
          </a:xfrm>
          <a:custGeom>
            <a:avLst/>
            <a:gdLst/>
            <a:ahLst/>
            <a:cxnLst/>
            <a:rect l="l" t="t" r="r" b="b"/>
            <a:pathLst>
              <a:path w="1034929" h="1048577">
                <a:moveTo>
                  <a:pt x="0" y="0"/>
                </a:moveTo>
                <a:lnTo>
                  <a:pt x="1034929" y="0"/>
                </a:lnTo>
                <a:lnTo>
                  <a:pt x="1034929" y="1048577"/>
                </a:lnTo>
                <a:lnTo>
                  <a:pt x="0" y="10485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084306" y="579103"/>
            <a:ext cx="473901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21"/>
              </a:lnSpc>
            </a:pPr>
            <a:r>
              <a:rPr lang="en-US" sz="1018" i="1" dirty="0">
                <a:solidFill>
                  <a:srgbClr val="FFFFFF"/>
                </a:solidFill>
              </a:rPr>
              <a:t>Funded by the European Union. Views and opinions expressed are however those of the author(s) only and do not necessarily reflect those of the European Union or </a:t>
            </a:r>
            <a:r>
              <a:rPr lang="en-US" sz="1018" i="1" dirty="0" err="1">
                <a:solidFill>
                  <a:srgbClr val="FFFFFF"/>
                </a:solidFill>
              </a:rPr>
              <a:t>HaDEA</a:t>
            </a:r>
            <a:r>
              <a:rPr lang="en-US" sz="1018" i="1" dirty="0">
                <a:solidFill>
                  <a:srgbClr val="FFFFFF"/>
                </a:solidFill>
              </a:rPr>
              <a:t>. Neither the European Union nor the granting authority can be held responsible for them.</a:t>
            </a:r>
          </a:p>
        </p:txBody>
      </p:sp>
      <p:pic>
        <p:nvPicPr>
          <p:cNvPr id="14" name="Imagen 13" descr="Código QR&#10;&#10;Descripción generada automáticamente">
            <a:extLst>
              <a:ext uri="{FF2B5EF4-FFF2-40B4-BE49-F238E27FC236}">
                <a16:creationId xmlns:a16="http://schemas.microsoft.com/office/drawing/2014/main" id="{9D038FFD-4835-55A4-04B4-CE48296CA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833" y="7145628"/>
            <a:ext cx="2471739" cy="2375127"/>
          </a:xfrm>
          <a:prstGeom prst="rect">
            <a:avLst/>
          </a:prstGeom>
        </p:spPr>
      </p:pic>
      <p:sp>
        <p:nvSpPr>
          <p:cNvPr id="28" name="Google Shape;88;p12">
            <a:extLst>
              <a:ext uri="{FF2B5EF4-FFF2-40B4-BE49-F238E27FC236}">
                <a16:creationId xmlns:a16="http://schemas.microsoft.com/office/drawing/2014/main" id="{6B8A6B35-EB46-A860-25AF-D9530AC49186}"/>
              </a:ext>
            </a:extLst>
          </p:cNvPr>
          <p:cNvSpPr txBox="1">
            <a:spLocks/>
          </p:cNvSpPr>
          <p:nvPr/>
        </p:nvSpPr>
        <p:spPr>
          <a:xfrm>
            <a:off x="5947665" y="1900589"/>
            <a:ext cx="6392670" cy="147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THANKS!</a:t>
            </a:r>
            <a:endParaRPr lang="es-ES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29" name="Imagen 11">
            <a:hlinkClick r:id="rId5"/>
            <a:extLst>
              <a:ext uri="{FF2B5EF4-FFF2-40B4-BE49-F238E27FC236}">
                <a16:creationId xmlns:a16="http://schemas.microsoft.com/office/drawing/2014/main" id="{562EA73D-296B-05E7-75EA-4AD56D03D3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2014" y="3545735"/>
            <a:ext cx="5486400" cy="1054804"/>
          </a:xfrm>
          <a:prstGeom prst="rect">
            <a:avLst/>
          </a:prstGeom>
        </p:spPr>
      </p:pic>
      <p:sp>
        <p:nvSpPr>
          <p:cNvPr id="31" name="QuadreDeText 14">
            <a:extLst>
              <a:ext uri="{FF2B5EF4-FFF2-40B4-BE49-F238E27FC236}">
                <a16:creationId xmlns:a16="http://schemas.microsoft.com/office/drawing/2014/main" id="{EC4ECD32-1775-DABC-AB6B-552CFE810ABA}"/>
              </a:ext>
            </a:extLst>
          </p:cNvPr>
          <p:cNvSpPr txBox="1"/>
          <p:nvPr/>
        </p:nvSpPr>
        <p:spPr>
          <a:xfrm>
            <a:off x="6472647" y="4629577"/>
            <a:ext cx="514991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a-ES" sz="5400" b="1" dirty="0">
                <a:solidFill>
                  <a:schemeClr val="bg1"/>
                </a:solidFill>
              </a:rPr>
              <a:t>info@ecanja.eu</a:t>
            </a:r>
            <a:endParaRPr lang="ca-ES" sz="4000" dirty="0"/>
          </a:p>
        </p:txBody>
      </p:sp>
      <p:sp>
        <p:nvSpPr>
          <p:cNvPr id="32" name="Freeform 12">
            <a:hlinkClick r:id="rId7" tooltip="https://www.facebook.com/ecanjointactioneu/"/>
            <a:extLst>
              <a:ext uri="{FF2B5EF4-FFF2-40B4-BE49-F238E27FC236}">
                <a16:creationId xmlns:a16="http://schemas.microsoft.com/office/drawing/2014/main" id="{F7F194FF-F92D-9A3D-C166-0702FEA83303}"/>
              </a:ext>
            </a:extLst>
          </p:cNvPr>
          <p:cNvSpPr/>
          <p:nvPr/>
        </p:nvSpPr>
        <p:spPr>
          <a:xfrm>
            <a:off x="5807683" y="5787988"/>
            <a:ext cx="975954" cy="975954"/>
          </a:xfrm>
          <a:custGeom>
            <a:avLst/>
            <a:gdLst/>
            <a:ahLst/>
            <a:cxnLst/>
            <a:rect l="l" t="t" r="r" b="b"/>
            <a:pathLst>
              <a:path w="975954" h="975954">
                <a:moveTo>
                  <a:pt x="0" y="0"/>
                </a:moveTo>
                <a:lnTo>
                  <a:pt x="975954" y="0"/>
                </a:lnTo>
                <a:lnTo>
                  <a:pt x="975954" y="975954"/>
                </a:lnTo>
                <a:lnTo>
                  <a:pt x="0" y="975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1400"/>
          </a:p>
        </p:txBody>
      </p:sp>
      <p:sp>
        <p:nvSpPr>
          <p:cNvPr id="33" name="Freeform 20">
            <a:hlinkClick r:id="rId10" tooltip="https://www.twitter.com/ecan_ja"/>
            <a:extLst>
              <a:ext uri="{FF2B5EF4-FFF2-40B4-BE49-F238E27FC236}">
                <a16:creationId xmlns:a16="http://schemas.microsoft.com/office/drawing/2014/main" id="{3AC0C214-A8C4-56FB-B581-CE7EC61329D6}"/>
              </a:ext>
            </a:extLst>
          </p:cNvPr>
          <p:cNvSpPr/>
          <p:nvPr/>
        </p:nvSpPr>
        <p:spPr>
          <a:xfrm>
            <a:off x="6929251" y="5787988"/>
            <a:ext cx="975954" cy="975954"/>
          </a:xfrm>
          <a:custGeom>
            <a:avLst/>
            <a:gdLst/>
            <a:ahLst/>
            <a:cxnLst/>
            <a:rect l="l" t="t" r="r" b="b"/>
            <a:pathLst>
              <a:path w="975954" h="975954">
                <a:moveTo>
                  <a:pt x="0" y="0"/>
                </a:moveTo>
                <a:lnTo>
                  <a:pt x="975953" y="0"/>
                </a:lnTo>
                <a:lnTo>
                  <a:pt x="975953" y="975954"/>
                </a:lnTo>
                <a:lnTo>
                  <a:pt x="0" y="9759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1400"/>
          </a:p>
        </p:txBody>
      </p:sp>
      <p:sp>
        <p:nvSpPr>
          <p:cNvPr id="34" name="Freeform 21">
            <a:hlinkClick r:id="rId13" tooltip="https://www.linkedin.com/company/ecanjointactioneu"/>
            <a:extLst>
              <a:ext uri="{FF2B5EF4-FFF2-40B4-BE49-F238E27FC236}">
                <a16:creationId xmlns:a16="http://schemas.microsoft.com/office/drawing/2014/main" id="{FE96396F-ED16-1857-EFE5-5DA5E4AAB3A0}"/>
              </a:ext>
            </a:extLst>
          </p:cNvPr>
          <p:cNvSpPr/>
          <p:nvPr/>
        </p:nvSpPr>
        <p:spPr>
          <a:xfrm>
            <a:off x="8052488" y="5787443"/>
            <a:ext cx="977044" cy="977044"/>
          </a:xfrm>
          <a:custGeom>
            <a:avLst/>
            <a:gdLst/>
            <a:ahLst/>
            <a:cxnLst/>
            <a:rect l="l" t="t" r="r" b="b"/>
            <a:pathLst>
              <a:path w="977043" h="977043">
                <a:moveTo>
                  <a:pt x="0" y="0"/>
                </a:moveTo>
                <a:lnTo>
                  <a:pt x="977043" y="0"/>
                </a:lnTo>
                <a:lnTo>
                  <a:pt x="977043" y="977042"/>
                </a:lnTo>
                <a:lnTo>
                  <a:pt x="0" y="97704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1400"/>
          </a:p>
        </p:txBody>
      </p:sp>
      <p:sp>
        <p:nvSpPr>
          <p:cNvPr id="35" name="Freeform 22">
            <a:hlinkClick r:id="rId16" tooltip="https://www.instagram.com/ecan_ja/"/>
            <a:extLst>
              <a:ext uri="{FF2B5EF4-FFF2-40B4-BE49-F238E27FC236}">
                <a16:creationId xmlns:a16="http://schemas.microsoft.com/office/drawing/2014/main" id="{5EE08060-F611-0940-D07C-957A3A74264A}"/>
              </a:ext>
            </a:extLst>
          </p:cNvPr>
          <p:cNvSpPr/>
          <p:nvPr/>
        </p:nvSpPr>
        <p:spPr>
          <a:xfrm>
            <a:off x="9176816" y="5813625"/>
            <a:ext cx="924676" cy="924676"/>
          </a:xfrm>
          <a:custGeom>
            <a:avLst/>
            <a:gdLst/>
            <a:ahLst/>
            <a:cxnLst/>
            <a:rect l="l" t="t" r="r" b="b"/>
            <a:pathLst>
              <a:path w="924675" h="924675">
                <a:moveTo>
                  <a:pt x="0" y="0"/>
                </a:moveTo>
                <a:lnTo>
                  <a:pt x="924675" y="0"/>
                </a:lnTo>
                <a:lnTo>
                  <a:pt x="924675" y="924676"/>
                </a:lnTo>
                <a:lnTo>
                  <a:pt x="0" y="92467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1400"/>
          </a:p>
        </p:txBody>
      </p:sp>
      <p:sp>
        <p:nvSpPr>
          <p:cNvPr id="36" name="Freeform 23">
            <a:hlinkClick r:id="rId19" tooltip="https://www.tiktok.com/@ecan_ja"/>
            <a:extLst>
              <a:ext uri="{FF2B5EF4-FFF2-40B4-BE49-F238E27FC236}">
                <a16:creationId xmlns:a16="http://schemas.microsoft.com/office/drawing/2014/main" id="{6F48940D-8688-2978-0620-AEE1A063390C}"/>
              </a:ext>
            </a:extLst>
          </p:cNvPr>
          <p:cNvSpPr/>
          <p:nvPr/>
        </p:nvSpPr>
        <p:spPr>
          <a:xfrm>
            <a:off x="10248776" y="5799441"/>
            <a:ext cx="953044" cy="953044"/>
          </a:xfrm>
          <a:custGeom>
            <a:avLst/>
            <a:gdLst/>
            <a:ahLst/>
            <a:cxnLst/>
            <a:rect l="l" t="t" r="r" b="b"/>
            <a:pathLst>
              <a:path w="953044" h="953044">
                <a:moveTo>
                  <a:pt x="0" y="0"/>
                </a:moveTo>
                <a:lnTo>
                  <a:pt x="953044" y="0"/>
                </a:lnTo>
                <a:lnTo>
                  <a:pt x="953044" y="953044"/>
                </a:lnTo>
                <a:lnTo>
                  <a:pt x="0" y="95304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1400"/>
          </a:p>
        </p:txBody>
      </p:sp>
      <p:sp>
        <p:nvSpPr>
          <p:cNvPr id="37" name="Freeform 24">
            <a:hlinkClick r:id="rId22" tooltip="https://www.youtube.com/@ecan_ja"/>
            <a:extLst>
              <a:ext uri="{FF2B5EF4-FFF2-40B4-BE49-F238E27FC236}">
                <a16:creationId xmlns:a16="http://schemas.microsoft.com/office/drawing/2014/main" id="{08111ABC-272C-8C99-93E6-C8C7733BF4D0}"/>
              </a:ext>
            </a:extLst>
          </p:cNvPr>
          <p:cNvSpPr/>
          <p:nvPr/>
        </p:nvSpPr>
        <p:spPr>
          <a:xfrm>
            <a:off x="11349106" y="5780349"/>
            <a:ext cx="991228" cy="991228"/>
          </a:xfrm>
          <a:custGeom>
            <a:avLst/>
            <a:gdLst/>
            <a:ahLst/>
            <a:cxnLst/>
            <a:rect l="l" t="t" r="r" b="b"/>
            <a:pathLst>
              <a:path w="991227" h="991227">
                <a:moveTo>
                  <a:pt x="0" y="0"/>
                </a:moveTo>
                <a:lnTo>
                  <a:pt x="991227" y="0"/>
                </a:lnTo>
                <a:lnTo>
                  <a:pt x="991227" y="991228"/>
                </a:lnTo>
                <a:lnTo>
                  <a:pt x="0" y="99122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1400"/>
          </a:p>
        </p:txBody>
      </p:sp>
      <p:sp>
        <p:nvSpPr>
          <p:cNvPr id="38" name="Rectangle arrodonit 1">
            <a:extLst>
              <a:ext uri="{FF2B5EF4-FFF2-40B4-BE49-F238E27FC236}">
                <a16:creationId xmlns:a16="http://schemas.microsoft.com/office/drawing/2014/main" id="{6431605E-CB81-D851-7E19-B17982FDCD2C}"/>
              </a:ext>
            </a:extLst>
          </p:cNvPr>
          <p:cNvSpPr/>
          <p:nvPr/>
        </p:nvSpPr>
        <p:spPr>
          <a:xfrm>
            <a:off x="7032014" y="5899780"/>
            <a:ext cx="754056" cy="7453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3600"/>
          </a:p>
        </p:txBody>
      </p:sp>
      <p:pic>
        <p:nvPicPr>
          <p:cNvPr id="39" name="Imatge 2">
            <a:hlinkClick r:id="rId10"/>
            <a:extLst>
              <a:ext uri="{FF2B5EF4-FFF2-40B4-BE49-F238E27FC236}">
                <a16:creationId xmlns:a16="http://schemas.microsoft.com/office/drawing/2014/main" id="{511FBF59-788A-C4E8-BA01-53B91DC7240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19" y="5852612"/>
            <a:ext cx="885690" cy="8856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C004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0829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>
            <a:hlinkClick r:id="rId2" tooltip="https://www.facebook.com/ecanjointactioneu/"/>
          </p:cNvPr>
          <p:cNvSpPr/>
          <p:nvPr/>
        </p:nvSpPr>
        <p:spPr>
          <a:xfrm>
            <a:off x="10793038" y="3880023"/>
            <a:ext cx="658641" cy="658641"/>
          </a:xfrm>
          <a:custGeom>
            <a:avLst/>
            <a:gdLst/>
            <a:ahLst/>
            <a:cxnLst/>
            <a:rect l="l" t="t" r="r" b="b"/>
            <a:pathLst>
              <a:path w="658641" h="658641">
                <a:moveTo>
                  <a:pt x="0" y="0"/>
                </a:moveTo>
                <a:lnTo>
                  <a:pt x="658642" y="0"/>
                </a:lnTo>
                <a:lnTo>
                  <a:pt x="658642" y="658642"/>
                </a:lnTo>
                <a:lnTo>
                  <a:pt x="0" y="658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hlinkClick r:id="rId5" tooltip="https://www.linkedin.com/company/ecanjointactioneu"/>
          </p:cNvPr>
          <p:cNvSpPr/>
          <p:nvPr/>
        </p:nvSpPr>
        <p:spPr>
          <a:xfrm>
            <a:off x="10792303" y="4714031"/>
            <a:ext cx="659376" cy="659376"/>
          </a:xfrm>
          <a:custGeom>
            <a:avLst/>
            <a:gdLst/>
            <a:ahLst/>
            <a:cxnLst/>
            <a:rect l="l" t="t" r="r" b="b"/>
            <a:pathLst>
              <a:path w="659376" h="659376">
                <a:moveTo>
                  <a:pt x="0" y="0"/>
                </a:moveTo>
                <a:lnTo>
                  <a:pt x="659377" y="0"/>
                </a:lnTo>
                <a:lnTo>
                  <a:pt x="659377" y="659376"/>
                </a:lnTo>
                <a:lnTo>
                  <a:pt x="0" y="659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8" tooltip="https://www.instagram.com/ecan_ja/"/>
          </p:cNvPr>
          <p:cNvSpPr/>
          <p:nvPr/>
        </p:nvSpPr>
        <p:spPr>
          <a:xfrm>
            <a:off x="10792303" y="7277345"/>
            <a:ext cx="624035" cy="624035"/>
          </a:xfrm>
          <a:custGeom>
            <a:avLst/>
            <a:gdLst/>
            <a:ahLst/>
            <a:cxnLst/>
            <a:rect l="l" t="t" r="r" b="b"/>
            <a:pathLst>
              <a:path w="624035" h="624035">
                <a:moveTo>
                  <a:pt x="0" y="0"/>
                </a:moveTo>
                <a:lnTo>
                  <a:pt x="624036" y="0"/>
                </a:lnTo>
                <a:lnTo>
                  <a:pt x="624036" y="624035"/>
                </a:lnTo>
                <a:lnTo>
                  <a:pt x="0" y="6240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hlinkClick r:id="rId11" tooltip="https://www.tiktok.com/@ecan_ja"/>
          </p:cNvPr>
          <p:cNvSpPr/>
          <p:nvPr/>
        </p:nvSpPr>
        <p:spPr>
          <a:xfrm>
            <a:off x="10808499" y="6443665"/>
            <a:ext cx="643180" cy="643180"/>
          </a:xfrm>
          <a:custGeom>
            <a:avLst/>
            <a:gdLst/>
            <a:ahLst/>
            <a:cxnLst/>
            <a:rect l="l" t="t" r="r" b="b"/>
            <a:pathLst>
              <a:path w="643180" h="643180">
                <a:moveTo>
                  <a:pt x="0" y="0"/>
                </a:moveTo>
                <a:lnTo>
                  <a:pt x="643181" y="0"/>
                </a:lnTo>
                <a:lnTo>
                  <a:pt x="643181" y="643180"/>
                </a:lnTo>
                <a:lnTo>
                  <a:pt x="0" y="6431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hlinkClick r:id="rId14" tooltip="https://www.youtube.com/@ecan_ja"/>
          </p:cNvPr>
          <p:cNvSpPr/>
          <p:nvPr/>
        </p:nvSpPr>
        <p:spPr>
          <a:xfrm>
            <a:off x="10792303" y="8091880"/>
            <a:ext cx="668949" cy="668949"/>
          </a:xfrm>
          <a:custGeom>
            <a:avLst/>
            <a:gdLst/>
            <a:ahLst/>
            <a:cxnLst/>
            <a:rect l="l" t="t" r="r" b="b"/>
            <a:pathLst>
              <a:path w="668949" h="668949">
                <a:moveTo>
                  <a:pt x="0" y="0"/>
                </a:moveTo>
                <a:lnTo>
                  <a:pt x="668949" y="0"/>
                </a:lnTo>
                <a:lnTo>
                  <a:pt x="668949" y="668949"/>
                </a:lnTo>
                <a:lnTo>
                  <a:pt x="0" y="66894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319369" y="1028700"/>
            <a:ext cx="5411623" cy="2164649"/>
          </a:xfrm>
          <a:custGeom>
            <a:avLst/>
            <a:gdLst/>
            <a:ahLst/>
            <a:cxnLst/>
            <a:rect l="l" t="t" r="r" b="b"/>
            <a:pathLst>
              <a:path w="5411623" h="2164649">
                <a:moveTo>
                  <a:pt x="0" y="0"/>
                </a:moveTo>
                <a:lnTo>
                  <a:pt x="5411623" y="0"/>
                </a:lnTo>
                <a:lnTo>
                  <a:pt x="5411623" y="2164649"/>
                </a:lnTo>
                <a:lnTo>
                  <a:pt x="0" y="216464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037247" y="7769565"/>
            <a:ext cx="4967038" cy="48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000" dirty="0">
                <a:solidFill>
                  <a:schemeClr val="bg1"/>
                </a:solidFill>
              </a:rPr>
              <a:t>ecanja.eu</a:t>
            </a:r>
            <a:endParaRPr lang="en-US" sz="4000" dirty="0">
              <a:solidFill>
                <a:schemeClr val="bg1"/>
              </a:solidFill>
              <a:ea typeface="Lato 1 Bold"/>
              <a:cs typeface="Lato 1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402876" y="2467620"/>
            <a:ext cx="6209820" cy="2846775"/>
            <a:chOff x="0" y="-2047233"/>
            <a:chExt cx="8279760" cy="379569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047233"/>
              <a:ext cx="8279760" cy="1952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519"/>
                </a:lnSpc>
              </a:pPr>
              <a:r>
                <a:rPr lang="en-US" sz="9600" dirty="0">
                  <a:solidFill>
                    <a:srgbClr val="FFFFFF"/>
                  </a:solidFill>
                  <a:latin typeface="Franklin Gothic Medium Cond" panose="020B0606030402020204" pitchFamily="34" charset="0"/>
                </a:rPr>
                <a:t>THANKS!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5645" y="1129341"/>
              <a:ext cx="6622717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200" dirty="0">
                  <a:solidFill>
                    <a:srgbClr val="FFFFFF"/>
                  </a:solidFill>
                </a:rPr>
                <a:t>info@ecanja.eu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45645" y="360691"/>
              <a:ext cx="6622717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200" dirty="0">
                  <a:solidFill>
                    <a:srgbClr val="FFFFFF"/>
                  </a:solidFill>
                  <a:latin typeface="Franklin Gothic Medium Cond" panose="020B0606030402020204" pitchFamily="34" charset="0"/>
                </a:rPr>
                <a:t>CONTACT US: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658893" y="5684191"/>
            <a:ext cx="496703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>
                <a:solidFill>
                  <a:srgbClr val="0C004E"/>
                </a:solidFill>
              </a:rPr>
              <a:t>@ecan_ja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670088" y="4798835"/>
            <a:ext cx="496703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>
                <a:solidFill>
                  <a:srgbClr val="0C004E"/>
                </a:solidFill>
              </a:rPr>
              <a:t>eCAN Joint Action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681994" y="4010865"/>
            <a:ext cx="496703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>
                <a:solidFill>
                  <a:srgbClr val="0C004E"/>
                </a:solidFill>
              </a:rPr>
              <a:t>eCAN Joint Action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670088" y="6521285"/>
            <a:ext cx="496703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>
                <a:solidFill>
                  <a:srgbClr val="0C004E"/>
                </a:solidFill>
              </a:rPr>
              <a:t>@ecan_ja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670088" y="7355903"/>
            <a:ext cx="496703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>
                <a:solidFill>
                  <a:srgbClr val="0C004E"/>
                </a:solidFill>
              </a:rPr>
              <a:t>@ecan_ja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670088" y="8196073"/>
            <a:ext cx="496703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>
                <a:solidFill>
                  <a:srgbClr val="0C004E"/>
                </a:solidFill>
              </a:rPr>
              <a:t>@ecan_ja</a:t>
            </a:r>
          </a:p>
        </p:txBody>
      </p:sp>
      <p:pic>
        <p:nvPicPr>
          <p:cNvPr id="25" name="Imagen 13" descr="Código QR&#10;&#10;Descripción generada automáticamente">
            <a:extLst>
              <a:ext uri="{FF2B5EF4-FFF2-40B4-BE49-F238E27FC236}">
                <a16:creationId xmlns:a16="http://schemas.microsoft.com/office/drawing/2014/main" id="{43636AEB-99D0-21D6-7CE2-3B4C7A96483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72946" y="5367913"/>
            <a:ext cx="2471739" cy="2375127"/>
          </a:xfrm>
          <a:prstGeom prst="rect">
            <a:avLst/>
          </a:prstGeom>
        </p:spPr>
      </p:pic>
      <p:grpSp>
        <p:nvGrpSpPr>
          <p:cNvPr id="12" name="Group 6">
            <a:extLst>
              <a:ext uri="{FF2B5EF4-FFF2-40B4-BE49-F238E27FC236}">
                <a16:creationId xmlns:a16="http://schemas.microsoft.com/office/drawing/2014/main" id="{07DE1BEE-FD9F-B572-EF7A-33740E29C903}"/>
              </a:ext>
            </a:extLst>
          </p:cNvPr>
          <p:cNvGrpSpPr/>
          <p:nvPr/>
        </p:nvGrpSpPr>
        <p:grpSpPr>
          <a:xfrm>
            <a:off x="10792303" y="5565369"/>
            <a:ext cx="668949" cy="692905"/>
            <a:chOff x="0" y="0"/>
            <a:chExt cx="211322" cy="211322"/>
          </a:xfrm>
        </p:grpSpPr>
        <p:sp>
          <p:nvSpPr>
            <p:cNvPr id="24" name="Freeform 7">
              <a:hlinkClick r:id="rId19" tooltip="https://www.twitter.com/ecan_ja"/>
              <a:extLst>
                <a:ext uri="{FF2B5EF4-FFF2-40B4-BE49-F238E27FC236}">
                  <a16:creationId xmlns:a16="http://schemas.microsoft.com/office/drawing/2014/main" id="{1168A3D1-BE33-BCA3-26A6-1E419723CF1D}"/>
                </a:ext>
              </a:extLst>
            </p:cNvPr>
            <p:cNvSpPr/>
            <p:nvPr/>
          </p:nvSpPr>
          <p:spPr>
            <a:xfrm>
              <a:off x="0" y="0"/>
              <a:ext cx="211322" cy="211322"/>
            </a:xfrm>
            <a:custGeom>
              <a:avLst/>
              <a:gdLst/>
              <a:ahLst/>
              <a:cxnLst/>
              <a:rect l="l" t="t" r="r" b="b"/>
              <a:pathLst>
                <a:path w="211322" h="211322">
                  <a:moveTo>
                    <a:pt x="42418" y="0"/>
                  </a:moveTo>
                  <a:lnTo>
                    <a:pt x="168904" y="0"/>
                  </a:lnTo>
                  <a:cubicBezTo>
                    <a:pt x="192331" y="0"/>
                    <a:pt x="211322" y="18991"/>
                    <a:pt x="211322" y="42418"/>
                  </a:cubicBezTo>
                  <a:lnTo>
                    <a:pt x="211322" y="168904"/>
                  </a:lnTo>
                  <a:cubicBezTo>
                    <a:pt x="211322" y="192331"/>
                    <a:pt x="192331" y="211322"/>
                    <a:pt x="168904" y="211322"/>
                  </a:cubicBezTo>
                  <a:lnTo>
                    <a:pt x="42418" y="211322"/>
                  </a:lnTo>
                  <a:cubicBezTo>
                    <a:pt x="18991" y="211322"/>
                    <a:pt x="0" y="192331"/>
                    <a:pt x="0" y="168904"/>
                  </a:cubicBezTo>
                  <a:lnTo>
                    <a:pt x="0" y="42418"/>
                  </a:lnTo>
                  <a:cubicBezTo>
                    <a:pt x="0" y="18991"/>
                    <a:pt x="18991" y="0"/>
                    <a:pt x="42418" y="0"/>
                  </a:cubicBezTo>
                  <a:close/>
                </a:path>
              </a:pathLst>
            </a:custGeom>
            <a:solidFill>
              <a:srgbClr val="0C004E"/>
            </a:solidFill>
          </p:spPr>
        </p:sp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582179E9-8494-49A0-14B8-C69350667A6A}"/>
                </a:ext>
              </a:extLst>
            </p:cNvPr>
            <p:cNvSpPr txBox="1"/>
            <p:nvPr/>
          </p:nvSpPr>
          <p:spPr>
            <a:xfrm>
              <a:off x="0" y="19050"/>
              <a:ext cx="211322" cy="1922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5"/>
                </a:lnSpc>
              </a:pPr>
              <a:endParaRPr/>
            </a:p>
          </p:txBody>
        </p:sp>
      </p:grpSp>
      <p:sp>
        <p:nvSpPr>
          <p:cNvPr id="27" name="Freeform 14">
            <a:hlinkClick r:id="rId20" tooltip="https://twitter.com/ecan_ja"/>
            <a:extLst>
              <a:ext uri="{FF2B5EF4-FFF2-40B4-BE49-F238E27FC236}">
                <a16:creationId xmlns:a16="http://schemas.microsoft.com/office/drawing/2014/main" id="{B720615B-FCEC-CD0B-6089-5BBA9627C251}"/>
              </a:ext>
            </a:extLst>
          </p:cNvPr>
          <p:cNvSpPr/>
          <p:nvPr/>
        </p:nvSpPr>
        <p:spPr>
          <a:xfrm>
            <a:off x="10840704" y="5626968"/>
            <a:ext cx="572147" cy="592636"/>
          </a:xfrm>
          <a:custGeom>
            <a:avLst/>
            <a:gdLst/>
            <a:ahLst/>
            <a:cxnLst/>
            <a:rect l="l" t="t" r="r" b="b"/>
            <a:pathLst>
              <a:path w="1404938" h="1404938">
                <a:moveTo>
                  <a:pt x="0" y="0"/>
                </a:moveTo>
                <a:lnTo>
                  <a:pt x="1404937" y="0"/>
                </a:lnTo>
                <a:lnTo>
                  <a:pt x="1404937" y="1404938"/>
                </a:lnTo>
                <a:lnTo>
                  <a:pt x="0" y="140493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0264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2077" y="-1821481"/>
            <a:ext cx="6611348" cy="661134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>
            <a:hlinkClick r:id="rId2" tooltip="https://ecanja.eu/home/"/>
          </p:cNvPr>
          <p:cNvSpPr/>
          <p:nvPr/>
        </p:nvSpPr>
        <p:spPr>
          <a:xfrm>
            <a:off x="233316" y="1614027"/>
            <a:ext cx="5000340" cy="2000136"/>
          </a:xfrm>
          <a:custGeom>
            <a:avLst/>
            <a:gdLst/>
            <a:ahLst/>
            <a:cxnLst/>
            <a:rect l="l" t="t" r="r" b="b"/>
            <a:pathLst>
              <a:path w="5000340" h="2000136">
                <a:moveTo>
                  <a:pt x="0" y="0"/>
                </a:moveTo>
                <a:lnTo>
                  <a:pt x="5000340" y="0"/>
                </a:lnTo>
                <a:lnTo>
                  <a:pt x="5000340" y="2000135"/>
                </a:lnTo>
                <a:lnTo>
                  <a:pt x="0" y="20001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33316" y="351291"/>
            <a:ext cx="4063351" cy="853304"/>
          </a:xfrm>
          <a:custGeom>
            <a:avLst/>
            <a:gdLst/>
            <a:ahLst/>
            <a:cxnLst/>
            <a:rect l="l" t="t" r="r" b="b"/>
            <a:pathLst>
              <a:path w="4063351" h="853304">
                <a:moveTo>
                  <a:pt x="0" y="0"/>
                </a:moveTo>
                <a:lnTo>
                  <a:pt x="4063352" y="0"/>
                </a:lnTo>
                <a:lnTo>
                  <a:pt x="4063352" y="853304"/>
                </a:lnTo>
                <a:lnTo>
                  <a:pt x="0" y="8533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638684" y="2921665"/>
            <a:ext cx="897374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dirty="0">
                <a:solidFill>
                  <a:srgbClr val="FFFFFF"/>
                </a:solidFill>
                <a:latin typeface="Franklin Gothic Medium Cond" panose="020B0606030402020204" pitchFamily="34" charset="0"/>
              </a:rPr>
              <a:t>TITLE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8684" y="4457700"/>
            <a:ext cx="8973740" cy="1230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400" dirty="0">
                <a:solidFill>
                  <a:srgbClr val="009C17"/>
                </a:solidFill>
                <a:latin typeface="Franklin Gothic Medium Cond" panose="020B0606030402020204" pitchFamily="34" charset="0"/>
              </a:rPr>
              <a:t>Subtitle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2057400" y="9486900"/>
            <a:ext cx="14971869" cy="198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en-US" sz="1200" dirty="0">
                <a:solidFill>
                  <a:srgbClr val="FFFFFF"/>
                </a:solidFill>
                <a:latin typeface="Franklin Gothic Medium Cond" panose="020B0606030402020204" pitchFamily="34" charset="0"/>
              </a:rPr>
              <a:t>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srgbClr val="FFFFFF"/>
                </a:solidFill>
                <a:latin typeface="Franklin Gothic Medium Cond" panose="020B0606030402020204" pitchFamily="34" charset="0"/>
              </a:rPr>
              <a:t>HaDEA</a:t>
            </a:r>
            <a:r>
              <a:rPr lang="en-US" sz="1200" dirty="0">
                <a:solidFill>
                  <a:srgbClr val="FFFFFF"/>
                </a:solidFill>
                <a:latin typeface="Franklin Gothic Medium Cond" panose="020B0606030402020204" pitchFamily="34" charset="0"/>
              </a:rPr>
              <a:t>. Neither the European Union nor the granting authority can be held responsible for them.</a:t>
            </a:r>
          </a:p>
        </p:txBody>
      </p:sp>
      <p:sp>
        <p:nvSpPr>
          <p:cNvPr id="10" name="Freeform 6"/>
          <p:cNvSpPr/>
          <p:nvPr/>
        </p:nvSpPr>
        <p:spPr>
          <a:xfrm>
            <a:off x="1028700" y="9067203"/>
            <a:ext cx="912824" cy="924861"/>
          </a:xfrm>
          <a:custGeom>
            <a:avLst/>
            <a:gdLst/>
            <a:ahLst/>
            <a:cxnLst/>
            <a:rect l="l" t="t" r="r" b="b"/>
            <a:pathLst>
              <a:path w="912824" h="924861">
                <a:moveTo>
                  <a:pt x="0" y="0"/>
                </a:moveTo>
                <a:lnTo>
                  <a:pt x="912824" y="0"/>
                </a:lnTo>
                <a:lnTo>
                  <a:pt x="912824" y="924861"/>
                </a:lnTo>
                <a:lnTo>
                  <a:pt x="0" y="9248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EF10BBC5-CAEC-B764-1572-A8E656A70A32}"/>
              </a:ext>
            </a:extLst>
          </p:cNvPr>
          <p:cNvSpPr txBox="1"/>
          <p:nvPr/>
        </p:nvSpPr>
        <p:spPr>
          <a:xfrm>
            <a:off x="14364727" y="348866"/>
            <a:ext cx="3486554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</a:rPr>
              <a:t>EU4Heatlh </a:t>
            </a:r>
            <a:r>
              <a:rPr lang="en-US" sz="2000" dirty="0" err="1">
                <a:solidFill>
                  <a:srgbClr val="FFFFFF"/>
                </a:solidFill>
              </a:rPr>
              <a:t>Programme</a:t>
            </a:r>
            <a:r>
              <a:rPr lang="en-US" sz="2000" dirty="0">
                <a:solidFill>
                  <a:srgbClr val="FFFFFF"/>
                </a:solidFill>
              </a:rPr>
              <a:t> 2021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</a:rPr>
              <a:t> Grant Number 101075326</a:t>
            </a:r>
            <a:endParaRPr lang="en-US" sz="2000" dirty="0">
              <a:solidFill>
                <a:srgbClr val="FFFFFF"/>
              </a:solidFill>
              <a:ea typeface="Lato 1"/>
              <a:cs typeface="Lato 1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1BD25FED-EDF9-824A-5A81-CF689EA196A9}"/>
              </a:ext>
            </a:extLst>
          </p:cNvPr>
          <p:cNvSpPr txBox="1"/>
          <p:nvPr/>
        </p:nvSpPr>
        <p:spPr>
          <a:xfrm>
            <a:off x="12762485" y="7482410"/>
            <a:ext cx="348655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Franklin Gothic Medium Cond" panose="020B0606030402020204" pitchFamily="34" charset="0"/>
              </a:rPr>
              <a:t>Author(s) of the presentation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850777"/>
            <a:ext cx="7955221" cy="3124947"/>
          </a:xfrm>
          <a:custGeom>
            <a:avLst/>
            <a:gdLst/>
            <a:ahLst/>
            <a:cxnLst/>
            <a:rect l="l" t="t" r="r" b="b"/>
            <a:pathLst>
              <a:path w="7955221" h="3124947">
                <a:moveTo>
                  <a:pt x="0" y="0"/>
                </a:moveTo>
                <a:lnTo>
                  <a:pt x="7955221" y="0"/>
                </a:lnTo>
                <a:lnTo>
                  <a:pt x="7955221" y="3124946"/>
                </a:lnTo>
                <a:lnTo>
                  <a:pt x="0" y="31249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265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484895" y="-1577098"/>
            <a:ext cx="13441249" cy="13441195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44442" r="-5556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2096930" y="9510584"/>
            <a:ext cx="7493383" cy="416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en-US" sz="1200" dirty="0">
                <a:solidFill>
                  <a:srgbClr val="FFFFFF"/>
                </a:solidFill>
                <a:latin typeface="Franklin Gothic Medium Cond" panose="020B0606030402020204" pitchFamily="34" charset="0"/>
              </a:rPr>
              <a:t>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srgbClr val="FFFFFF"/>
                </a:solidFill>
                <a:latin typeface="Franklin Gothic Medium Cond" panose="020B0606030402020204" pitchFamily="34" charset="0"/>
              </a:rPr>
              <a:t>HaDEA</a:t>
            </a:r>
            <a:r>
              <a:rPr lang="en-US" sz="1200" dirty="0">
                <a:solidFill>
                  <a:srgbClr val="FFFFFF"/>
                </a:solidFill>
                <a:latin typeface="Franklin Gothic Medium Cond" panose="020B0606030402020204" pitchFamily="34" charset="0"/>
              </a:rPr>
              <a:t>. Neither the European Union nor the granting authority can be held responsible for them.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9067203"/>
            <a:ext cx="912824" cy="924861"/>
          </a:xfrm>
          <a:custGeom>
            <a:avLst/>
            <a:gdLst/>
            <a:ahLst/>
            <a:cxnLst/>
            <a:rect l="l" t="t" r="r" b="b"/>
            <a:pathLst>
              <a:path w="912824" h="924861">
                <a:moveTo>
                  <a:pt x="0" y="0"/>
                </a:moveTo>
                <a:lnTo>
                  <a:pt x="912824" y="0"/>
                </a:lnTo>
                <a:lnTo>
                  <a:pt x="912824" y="924861"/>
                </a:lnTo>
                <a:lnTo>
                  <a:pt x="0" y="9248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48661" y="6258418"/>
            <a:ext cx="8115300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</a:rPr>
              <a:t>EU4Heatlh </a:t>
            </a:r>
            <a:r>
              <a:rPr lang="en-US" sz="1400" dirty="0" err="1">
                <a:solidFill>
                  <a:srgbClr val="FFFFFF"/>
                </a:solidFill>
              </a:rPr>
              <a:t>Programme</a:t>
            </a:r>
            <a:r>
              <a:rPr lang="en-US" sz="1400" dirty="0">
                <a:solidFill>
                  <a:srgbClr val="FFFFFF"/>
                </a:solidFill>
              </a:rPr>
              <a:t> 2021 Grant Number 101075326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850777"/>
            <a:ext cx="7955221" cy="3124947"/>
          </a:xfrm>
          <a:custGeom>
            <a:avLst/>
            <a:gdLst/>
            <a:ahLst/>
            <a:cxnLst/>
            <a:rect l="l" t="t" r="r" b="b"/>
            <a:pathLst>
              <a:path w="7955221" h="3124947">
                <a:moveTo>
                  <a:pt x="0" y="0"/>
                </a:moveTo>
                <a:lnTo>
                  <a:pt x="7955221" y="0"/>
                </a:lnTo>
                <a:lnTo>
                  <a:pt x="7955221" y="3124946"/>
                </a:lnTo>
                <a:lnTo>
                  <a:pt x="0" y="31249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26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96930" y="9510584"/>
            <a:ext cx="7493383" cy="416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en-US" sz="1200" dirty="0">
                <a:solidFill>
                  <a:srgbClr val="FFFFFF"/>
                </a:solidFill>
                <a:latin typeface="Franklin Gothic Medium Cond" panose="020B0606030402020204" pitchFamily="34" charset="0"/>
              </a:rPr>
              <a:t>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srgbClr val="FFFFFF"/>
                </a:solidFill>
                <a:latin typeface="Franklin Gothic Medium Cond" panose="020B0606030402020204" pitchFamily="34" charset="0"/>
              </a:rPr>
              <a:t>HaDEA</a:t>
            </a:r>
            <a:r>
              <a:rPr lang="en-US" sz="1200" dirty="0">
                <a:solidFill>
                  <a:srgbClr val="FFFFFF"/>
                </a:solidFill>
                <a:latin typeface="Franklin Gothic Medium Cond" panose="020B0606030402020204" pitchFamily="34" charset="0"/>
              </a:rPr>
              <a:t>. Neither the European Union nor the granting authority can be held responsible for them.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9067203"/>
            <a:ext cx="912824" cy="924861"/>
          </a:xfrm>
          <a:custGeom>
            <a:avLst/>
            <a:gdLst/>
            <a:ahLst/>
            <a:cxnLst/>
            <a:rect l="l" t="t" r="r" b="b"/>
            <a:pathLst>
              <a:path w="912824" h="924861">
                <a:moveTo>
                  <a:pt x="0" y="0"/>
                </a:moveTo>
                <a:lnTo>
                  <a:pt x="912824" y="0"/>
                </a:lnTo>
                <a:lnTo>
                  <a:pt x="912824" y="924861"/>
                </a:lnTo>
                <a:lnTo>
                  <a:pt x="0" y="9248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48661" y="6258418"/>
            <a:ext cx="8115300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</a:rPr>
              <a:t>EU4Heatlh </a:t>
            </a:r>
            <a:r>
              <a:rPr lang="en-US" sz="1400" dirty="0" err="1">
                <a:solidFill>
                  <a:srgbClr val="FFFFFF"/>
                </a:solidFill>
              </a:rPr>
              <a:t>Programme</a:t>
            </a:r>
            <a:r>
              <a:rPr lang="en-US" sz="1400" dirty="0">
                <a:solidFill>
                  <a:srgbClr val="FFFFFF"/>
                </a:solidFill>
              </a:rPr>
              <a:t> 2021 Grant Number 101075326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789BFC9A-2A93-A496-8BB1-C8D943EEB4D5}"/>
              </a:ext>
            </a:extLst>
          </p:cNvPr>
          <p:cNvGrpSpPr>
            <a:grpSpLocks noChangeAspect="1"/>
          </p:cNvGrpSpPr>
          <p:nvPr/>
        </p:nvGrpSpPr>
        <p:grpSpPr>
          <a:xfrm>
            <a:off x="9484895" y="-1577098"/>
            <a:ext cx="13441249" cy="13441195"/>
            <a:chOff x="0" y="0"/>
            <a:chExt cx="6350000" cy="6349975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1BD767FA-AF23-2975-910F-5EDC96CA7BD7}"/>
                </a:ext>
              </a:extLst>
            </p:cNvPr>
            <p:cNvSpPr/>
            <p:nvPr/>
          </p:nvSpPr>
          <p:spPr>
            <a:xfrm flipH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0" y="3175025"/>
                  </a:moveTo>
                  <a:cubicBezTo>
                    <a:pt x="0" y="4928451"/>
                    <a:pt x="1421524" y="6349974"/>
                    <a:pt x="3175000" y="6349974"/>
                  </a:cubicBezTo>
                  <a:cubicBezTo>
                    <a:pt x="4928502" y="6349974"/>
                    <a:pt x="6350000" y="4928451"/>
                    <a:pt x="6350000" y="3175025"/>
                  </a:cubicBezTo>
                  <a:cubicBezTo>
                    <a:pt x="6350000" y="1421511"/>
                    <a:pt x="4928502" y="0"/>
                    <a:pt x="3175000" y="0"/>
                  </a:cubicBezTo>
                  <a:cubicBezTo>
                    <a:pt x="1421499" y="0"/>
                    <a:pt x="0" y="1421511"/>
                    <a:pt x="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5000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9968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12732" y="10132650"/>
            <a:ext cx="1787400" cy="154200"/>
            <a:chOff x="0" y="0"/>
            <a:chExt cx="2383200" cy="20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500600" y="10132800"/>
            <a:ext cx="1787400" cy="154200"/>
            <a:chOff x="0" y="0"/>
            <a:chExt cx="2383200" cy="20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39B80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10132650"/>
            <a:ext cx="14712620" cy="154200"/>
            <a:chOff x="0" y="0"/>
            <a:chExt cx="19616827" cy="205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616801" cy="205613"/>
            </a:xfrm>
            <a:custGeom>
              <a:avLst/>
              <a:gdLst/>
              <a:ahLst/>
              <a:cxnLst/>
              <a:rect l="l" t="t" r="r" b="b"/>
              <a:pathLst>
                <a:path w="19616801" h="205613">
                  <a:moveTo>
                    <a:pt x="0" y="0"/>
                  </a:moveTo>
                  <a:lnTo>
                    <a:pt x="19616801" y="0"/>
                  </a:lnTo>
                  <a:lnTo>
                    <a:pt x="19616801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457200" y="279400"/>
            <a:ext cx="1765300" cy="706120"/>
          </a:xfrm>
          <a:custGeom>
            <a:avLst/>
            <a:gdLst/>
            <a:ahLst/>
            <a:cxnLst/>
            <a:rect l="l" t="t" r="r" b="b"/>
            <a:pathLst>
              <a:path w="1765300" h="706120">
                <a:moveTo>
                  <a:pt x="0" y="0"/>
                </a:moveTo>
                <a:lnTo>
                  <a:pt x="1765300" y="0"/>
                </a:lnTo>
                <a:lnTo>
                  <a:pt x="1765300" y="706120"/>
                </a:lnTo>
                <a:lnTo>
                  <a:pt x="0" y="706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052575" y="9475766"/>
            <a:ext cx="914550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800" dirty="0">
                <a:solidFill>
                  <a:srgbClr val="97ABBC"/>
                </a:solidFill>
                <a:ea typeface="Lato 1"/>
                <a:cs typeface="Lato 1"/>
              </a:rPr>
              <a:t>1</a:t>
            </a:r>
            <a:endParaRPr lang="en-US" sz="2600" dirty="0">
              <a:solidFill>
                <a:srgbClr val="97ABBC"/>
              </a:solidFill>
              <a:ea typeface="Lato 1"/>
              <a:cs typeface="Lato 1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07325" y="2572999"/>
            <a:ext cx="8066972" cy="2316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557"/>
              </a:lnSpc>
            </a:pPr>
            <a:r>
              <a:rPr lang="en-US" sz="3600" dirty="0">
                <a:solidFill>
                  <a:srgbClr val="0C004E"/>
                </a:solidFill>
              </a:rPr>
              <a:t>The </a:t>
            </a:r>
            <a:r>
              <a:rPr lang="en-US" sz="3600" b="1" dirty="0">
                <a:solidFill>
                  <a:srgbClr val="0C004E"/>
                </a:solidFill>
              </a:rPr>
              <a:t>eCAN Joint Action </a:t>
            </a:r>
            <a:r>
              <a:rPr lang="en-US" sz="3600" dirty="0">
                <a:solidFill>
                  <a:srgbClr val="0C004E"/>
                </a:solidFill>
              </a:rPr>
              <a:t>aims to provide a framework of recommendations for the integration of </a:t>
            </a:r>
            <a:r>
              <a:rPr lang="en-US" sz="3600" b="1" dirty="0">
                <a:solidFill>
                  <a:srgbClr val="0C004E"/>
                </a:solidFill>
              </a:rPr>
              <a:t>telemedicine and remote monitoring</a:t>
            </a:r>
            <a:r>
              <a:rPr lang="en-US" sz="3600" dirty="0">
                <a:solidFill>
                  <a:srgbClr val="0C004E"/>
                </a:solidFill>
              </a:rPr>
              <a:t> in health care systems</a:t>
            </a:r>
            <a:r>
              <a:rPr lang="en-US" sz="3600" dirty="0">
                <a:solidFill>
                  <a:srgbClr val="0C004E"/>
                </a:solidFill>
                <a:latin typeface="Lato 2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07325" y="1180989"/>
            <a:ext cx="8400347" cy="929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6400" dirty="0">
                <a:solidFill>
                  <a:srgbClr val="009C17"/>
                </a:solidFill>
                <a:latin typeface="Franklin Gothic Medium Cond" panose="020B0606030402020204" pitchFamily="34" charset="0"/>
              </a:rPr>
              <a:t>What is eCAN?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55646" y="8240747"/>
            <a:ext cx="1210853" cy="1210853"/>
          </a:xfrm>
          <a:custGeom>
            <a:avLst/>
            <a:gdLst/>
            <a:ahLst/>
            <a:cxnLst/>
            <a:rect l="l" t="t" r="r" b="b"/>
            <a:pathLst>
              <a:path w="1210853" h="1210853">
                <a:moveTo>
                  <a:pt x="0" y="0"/>
                </a:moveTo>
                <a:lnTo>
                  <a:pt x="1210853" y="0"/>
                </a:lnTo>
                <a:lnTo>
                  <a:pt x="1210853" y="1210853"/>
                </a:lnTo>
                <a:lnTo>
                  <a:pt x="0" y="12108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470854" y="8001623"/>
            <a:ext cx="1490139" cy="915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22"/>
              </a:lnSpc>
            </a:pPr>
            <a:r>
              <a:rPr lang="en-US" sz="5444" b="1" dirty="0">
                <a:solidFill>
                  <a:srgbClr val="009C17"/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</a:rPr>
              <a:t>35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50637" y="8917907"/>
            <a:ext cx="2733834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573"/>
              </a:lnSpc>
              <a:spcBef>
                <a:spcPct val="0"/>
              </a:spcBef>
            </a:pPr>
            <a:r>
              <a:rPr lang="en-US" sz="3600" u="none" strike="noStrike" dirty="0" err="1">
                <a:solidFill>
                  <a:srgbClr val="0C004E"/>
                </a:solidFill>
              </a:rPr>
              <a:t>organisations</a:t>
            </a:r>
            <a:endParaRPr lang="en-US" sz="3600" u="none" strike="noStrike" dirty="0">
              <a:solidFill>
                <a:srgbClr val="0C004E"/>
              </a:solidFill>
              <a:ea typeface="Lato 2"/>
              <a:cs typeface="Lato 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928408" y="8155555"/>
            <a:ext cx="872844" cy="1337692"/>
          </a:xfrm>
          <a:custGeom>
            <a:avLst/>
            <a:gdLst/>
            <a:ahLst/>
            <a:cxnLst/>
            <a:rect l="l" t="t" r="r" b="b"/>
            <a:pathLst>
              <a:path w="872844" h="1337692">
                <a:moveTo>
                  <a:pt x="0" y="0"/>
                </a:moveTo>
                <a:lnTo>
                  <a:pt x="872844" y="0"/>
                </a:lnTo>
                <a:lnTo>
                  <a:pt x="872844" y="1337693"/>
                </a:lnTo>
                <a:lnTo>
                  <a:pt x="0" y="13376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801252" y="8068147"/>
            <a:ext cx="2813659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97"/>
              </a:lnSpc>
            </a:pPr>
            <a:r>
              <a:rPr lang="en-US" sz="5400" b="1" dirty="0">
                <a:solidFill>
                  <a:srgbClr val="009C17"/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</a:rPr>
              <a:t>2 years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950131" y="8935748"/>
            <a:ext cx="2366692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73"/>
              </a:lnSpc>
            </a:pPr>
            <a:r>
              <a:rPr lang="en-US" sz="3600" dirty="0">
                <a:solidFill>
                  <a:srgbClr val="0C004E"/>
                </a:solidFill>
              </a:rPr>
              <a:t>2022-2024</a:t>
            </a:r>
            <a:endParaRPr lang="en-US" sz="3600" dirty="0">
              <a:solidFill>
                <a:srgbClr val="0C004E"/>
              </a:solidFill>
              <a:ea typeface="Lato 2"/>
              <a:cs typeface="Lato 2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9918708" y="8177327"/>
            <a:ext cx="1173937" cy="1284161"/>
          </a:xfrm>
          <a:custGeom>
            <a:avLst/>
            <a:gdLst/>
            <a:ahLst/>
            <a:cxnLst/>
            <a:rect l="l" t="t" r="r" b="b"/>
            <a:pathLst>
              <a:path w="1173937" h="1284161">
                <a:moveTo>
                  <a:pt x="0" y="0"/>
                </a:moveTo>
                <a:lnTo>
                  <a:pt x="1173937" y="0"/>
                </a:lnTo>
                <a:lnTo>
                  <a:pt x="1173937" y="1284162"/>
                </a:lnTo>
                <a:lnTo>
                  <a:pt x="0" y="12841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1413399" y="8086368"/>
            <a:ext cx="1369265" cy="861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73"/>
              </a:lnSpc>
            </a:pPr>
            <a:r>
              <a:rPr lang="en-US" sz="5400" b="1" dirty="0">
                <a:solidFill>
                  <a:srgbClr val="009C17"/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</a:rPr>
              <a:t>16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158317" y="8932717"/>
            <a:ext cx="186859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44"/>
              </a:lnSpc>
            </a:pPr>
            <a:r>
              <a:rPr lang="en-US" sz="3600" dirty="0">
                <a:solidFill>
                  <a:srgbClr val="000000"/>
                </a:solidFill>
              </a:rPr>
              <a:t>countries</a:t>
            </a:r>
            <a:endParaRPr lang="en-US" sz="3600" dirty="0">
              <a:solidFill>
                <a:srgbClr val="000000"/>
              </a:solidFill>
              <a:ea typeface="Lato 2"/>
              <a:cs typeface="Lato 2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674907" y="8156154"/>
            <a:ext cx="1103019" cy="1284447"/>
          </a:xfrm>
          <a:custGeom>
            <a:avLst/>
            <a:gdLst/>
            <a:ahLst/>
            <a:cxnLst/>
            <a:rect l="l" t="t" r="r" b="b"/>
            <a:pathLst>
              <a:path w="1103019" h="1284447">
                <a:moveTo>
                  <a:pt x="0" y="0"/>
                </a:moveTo>
                <a:lnTo>
                  <a:pt x="1103019" y="0"/>
                </a:lnTo>
                <a:lnTo>
                  <a:pt x="1103019" y="1284447"/>
                </a:lnTo>
                <a:lnTo>
                  <a:pt x="0" y="12844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5114167" y="8055566"/>
            <a:ext cx="1746496" cy="890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61"/>
              </a:lnSpc>
            </a:pPr>
            <a:r>
              <a:rPr lang="en-US" sz="5400" b="1" dirty="0">
                <a:solidFill>
                  <a:srgbClr val="009C17"/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</a:rPr>
              <a:t>5M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655157" y="8893149"/>
            <a:ext cx="2693852" cy="545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6"/>
              </a:lnSpc>
            </a:pPr>
            <a:r>
              <a:rPr lang="en-US" sz="3600" dirty="0">
                <a:solidFill>
                  <a:srgbClr val="000000"/>
                </a:solidFill>
              </a:rPr>
              <a:t>EUR budget</a:t>
            </a:r>
            <a:endParaRPr lang="en-US" sz="3600" dirty="0">
              <a:solidFill>
                <a:srgbClr val="000000"/>
              </a:solidFill>
              <a:ea typeface="Lato 2"/>
              <a:cs typeface="Lato 2"/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5DCF2AE5-DCC4-009D-65ED-16A044F8ECD6}"/>
              </a:ext>
            </a:extLst>
          </p:cNvPr>
          <p:cNvSpPr txBox="1"/>
          <p:nvPr/>
        </p:nvSpPr>
        <p:spPr>
          <a:xfrm>
            <a:off x="1607325" y="5185571"/>
            <a:ext cx="8066972" cy="2334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57"/>
              </a:lnSpc>
            </a:pPr>
            <a:r>
              <a:rPr lang="en-US" sz="3600" dirty="0">
                <a:solidFill>
                  <a:srgbClr val="0C004E"/>
                </a:solidFill>
              </a:rPr>
              <a:t>The objective is to </a:t>
            </a:r>
            <a:r>
              <a:rPr lang="en-US" sz="3600" b="1" dirty="0">
                <a:solidFill>
                  <a:srgbClr val="0C004E"/>
                </a:solidFill>
              </a:rPr>
              <a:t>reduce cancer care inequalities</a:t>
            </a:r>
            <a:r>
              <a:rPr lang="en-US" sz="3600" dirty="0">
                <a:solidFill>
                  <a:srgbClr val="0C004E"/>
                </a:solidFill>
              </a:rPr>
              <a:t> across the European Union, particularly for cross-border emergencies and health crises, such as COVID-19.</a:t>
            </a:r>
          </a:p>
        </p:txBody>
      </p:sp>
      <p:pic>
        <p:nvPicPr>
          <p:cNvPr id="25" name="Imatge 24" descr="Imatge que conté mapa, text, Atles&#10;&#10;Descripció generada automàticament">
            <a:extLst>
              <a:ext uri="{FF2B5EF4-FFF2-40B4-BE49-F238E27FC236}">
                <a16:creationId xmlns:a16="http://schemas.microsoft.com/office/drawing/2014/main" id="{99295233-D819-6245-13FE-6A96466512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62970" y="6263"/>
            <a:ext cx="9493102" cy="77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0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12732" y="10132650"/>
            <a:ext cx="1787400" cy="154200"/>
            <a:chOff x="0" y="0"/>
            <a:chExt cx="2383200" cy="20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500600" y="10132800"/>
            <a:ext cx="1787400" cy="154200"/>
            <a:chOff x="0" y="0"/>
            <a:chExt cx="2383200" cy="20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39B80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10132650"/>
            <a:ext cx="14712620" cy="154200"/>
            <a:chOff x="0" y="0"/>
            <a:chExt cx="19616827" cy="205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616801" cy="205613"/>
            </a:xfrm>
            <a:custGeom>
              <a:avLst/>
              <a:gdLst/>
              <a:ahLst/>
              <a:cxnLst/>
              <a:rect l="l" t="t" r="r" b="b"/>
              <a:pathLst>
                <a:path w="19616801" h="205613">
                  <a:moveTo>
                    <a:pt x="0" y="0"/>
                  </a:moveTo>
                  <a:lnTo>
                    <a:pt x="19616801" y="0"/>
                  </a:lnTo>
                  <a:lnTo>
                    <a:pt x="19616801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457200" y="279400"/>
            <a:ext cx="1765300" cy="706120"/>
          </a:xfrm>
          <a:custGeom>
            <a:avLst/>
            <a:gdLst/>
            <a:ahLst/>
            <a:cxnLst/>
            <a:rect l="l" t="t" r="r" b="b"/>
            <a:pathLst>
              <a:path w="1765300" h="706120">
                <a:moveTo>
                  <a:pt x="0" y="0"/>
                </a:moveTo>
                <a:lnTo>
                  <a:pt x="1765300" y="0"/>
                </a:lnTo>
                <a:lnTo>
                  <a:pt x="1765300" y="706120"/>
                </a:lnTo>
                <a:lnTo>
                  <a:pt x="0" y="706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94436" y="1478128"/>
            <a:ext cx="8400347" cy="929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6400" dirty="0">
                <a:solidFill>
                  <a:srgbClr val="009C17"/>
                </a:solidFill>
                <a:latin typeface="Franklin Gothic Medium Cond" panose="020B0606030402020204" pitchFamily="34" charset="0"/>
              </a:rPr>
              <a:t>What is eCAN?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501992" y="5734378"/>
            <a:ext cx="3294830" cy="942400"/>
            <a:chOff x="0" y="-267345"/>
            <a:chExt cx="4393107" cy="1256532"/>
          </a:xfrm>
        </p:grpSpPr>
        <p:sp>
          <p:nvSpPr>
            <p:cNvPr id="14" name="Freeform 14"/>
            <p:cNvSpPr/>
            <p:nvPr/>
          </p:nvSpPr>
          <p:spPr>
            <a:xfrm>
              <a:off x="0" y="52128"/>
              <a:ext cx="922885" cy="922884"/>
            </a:xfrm>
            <a:custGeom>
              <a:avLst/>
              <a:gdLst/>
              <a:ahLst/>
              <a:cxnLst/>
              <a:rect l="l" t="t" r="r" b="b"/>
              <a:pathLst>
                <a:path w="922886" h="922886">
                  <a:moveTo>
                    <a:pt x="0" y="0"/>
                  </a:moveTo>
                  <a:lnTo>
                    <a:pt x="922886" y="0"/>
                  </a:lnTo>
                  <a:lnTo>
                    <a:pt x="922886" y="922886"/>
                  </a:lnTo>
                  <a:lnTo>
                    <a:pt x="0" y="922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2253682" y="-267345"/>
              <a:ext cx="1052685" cy="719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4000" b="1" dirty="0">
                  <a:solidFill>
                    <a:srgbClr val="009C17"/>
                  </a:solidFill>
                </a:rPr>
                <a:t>35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66944" y="407830"/>
              <a:ext cx="3226163" cy="581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3200" u="none" strike="noStrike" dirty="0" err="1">
                  <a:solidFill>
                    <a:srgbClr val="002060"/>
                  </a:solidFill>
                </a:rPr>
                <a:t>organisations</a:t>
              </a:r>
              <a:endParaRPr lang="en-US" sz="3200" u="none" strike="noStrike" dirty="0">
                <a:solidFill>
                  <a:srgbClr val="002060"/>
                </a:solidFill>
                <a:ea typeface="Lato 2"/>
                <a:cs typeface="Lato 2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1489540" y="7778225"/>
            <a:ext cx="476178" cy="729775"/>
          </a:xfrm>
          <a:custGeom>
            <a:avLst/>
            <a:gdLst/>
            <a:ahLst/>
            <a:cxnLst/>
            <a:rect l="l" t="t" r="r" b="b"/>
            <a:pathLst>
              <a:path w="634904" h="973033">
                <a:moveTo>
                  <a:pt x="0" y="0"/>
                </a:moveTo>
                <a:lnTo>
                  <a:pt x="634904" y="0"/>
                </a:lnTo>
                <a:lnTo>
                  <a:pt x="634904" y="973032"/>
                </a:lnTo>
                <a:lnTo>
                  <a:pt x="0" y="9730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344827" y="7530161"/>
            <a:ext cx="1961255" cy="55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b="1" dirty="0">
                <a:solidFill>
                  <a:srgbClr val="009C17"/>
                </a:solidFill>
              </a:rPr>
              <a:t>2 years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85841" y="8142363"/>
            <a:ext cx="207922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200" dirty="0">
                <a:solidFill>
                  <a:srgbClr val="002060"/>
                </a:solidFill>
              </a:rPr>
              <a:t>2022-2024</a:t>
            </a:r>
            <a:endParaRPr lang="en-US" sz="3200" dirty="0">
              <a:solidFill>
                <a:srgbClr val="002060"/>
              </a:solidFill>
              <a:ea typeface="Lato 2"/>
              <a:cs typeface="Lato 2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494436" y="5921898"/>
            <a:ext cx="692165" cy="757154"/>
          </a:xfrm>
          <a:custGeom>
            <a:avLst/>
            <a:gdLst/>
            <a:ahLst/>
            <a:cxnLst/>
            <a:rect l="l" t="t" r="r" b="b"/>
            <a:pathLst>
              <a:path w="922886" h="1009538">
                <a:moveTo>
                  <a:pt x="0" y="0"/>
                </a:moveTo>
                <a:lnTo>
                  <a:pt x="922886" y="0"/>
                </a:lnTo>
                <a:lnTo>
                  <a:pt x="922886" y="1009537"/>
                </a:lnTo>
                <a:lnTo>
                  <a:pt x="0" y="10095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888554" y="5800120"/>
            <a:ext cx="732692" cy="55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4000" b="1" dirty="0">
                <a:solidFill>
                  <a:srgbClr val="009C17"/>
                </a:solidFill>
              </a:rPr>
              <a:t>16</a:t>
            </a:r>
            <a:endParaRPr lang="en-US" sz="4000" b="1" dirty="0">
              <a:solidFill>
                <a:srgbClr val="009C17"/>
              </a:solidFill>
              <a:ea typeface="Open Sans Bold"/>
              <a:cs typeface="Open Sa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285326" y="6304239"/>
            <a:ext cx="193914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200" dirty="0">
                <a:solidFill>
                  <a:srgbClr val="002060"/>
                </a:solidFill>
              </a:rPr>
              <a:t>countries</a:t>
            </a:r>
            <a:endParaRPr lang="en-US" sz="3200" dirty="0">
              <a:solidFill>
                <a:srgbClr val="002060"/>
              </a:solidFill>
              <a:ea typeface="Lato 2"/>
              <a:cs typeface="Lato 2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5501992" y="7701550"/>
            <a:ext cx="692164" cy="806014"/>
          </a:xfrm>
          <a:custGeom>
            <a:avLst/>
            <a:gdLst/>
            <a:ahLst/>
            <a:cxnLst/>
            <a:rect l="l" t="t" r="r" b="b"/>
            <a:pathLst>
              <a:path w="922886" h="1074685">
                <a:moveTo>
                  <a:pt x="0" y="0"/>
                </a:moveTo>
                <a:lnTo>
                  <a:pt x="922886" y="0"/>
                </a:lnTo>
                <a:lnTo>
                  <a:pt x="922886" y="1074686"/>
                </a:lnTo>
                <a:lnTo>
                  <a:pt x="0" y="10746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7081610" y="7533939"/>
            <a:ext cx="1010802" cy="55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b="1" dirty="0">
                <a:solidFill>
                  <a:srgbClr val="009C17"/>
                </a:solidFill>
                <a:ea typeface="Microsoft JhengHei UI" panose="020B0604030504040204" pitchFamily="34" charset="-120"/>
              </a:rPr>
              <a:t>5M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60029" y="8071372"/>
            <a:ext cx="243985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200" dirty="0">
                <a:solidFill>
                  <a:srgbClr val="002060"/>
                </a:solidFill>
              </a:rPr>
              <a:t>EUR budget</a:t>
            </a:r>
            <a:endParaRPr lang="en-US" sz="3200" dirty="0">
              <a:solidFill>
                <a:srgbClr val="002060"/>
              </a:solidFill>
              <a:ea typeface="Lato 2"/>
              <a:cs typeface="Lato 2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349D7D3B-C2C0-CB90-F301-7479F7B8C4F2}"/>
              </a:ext>
            </a:extLst>
          </p:cNvPr>
          <p:cNvSpPr txBox="1"/>
          <p:nvPr/>
        </p:nvSpPr>
        <p:spPr>
          <a:xfrm>
            <a:off x="17181002" y="9642721"/>
            <a:ext cx="914550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800" dirty="0">
                <a:solidFill>
                  <a:srgbClr val="97ABBC"/>
                </a:solidFill>
                <a:ea typeface="Lato 1"/>
                <a:cs typeface="Lato 1"/>
              </a:rPr>
              <a:t>1</a:t>
            </a:r>
            <a:endParaRPr lang="ca-ES" dirty="0">
              <a:ea typeface="Calibri"/>
              <a:cs typeface="Calibri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2CCBEAD4-5F19-1743-272C-11920362A999}"/>
              </a:ext>
            </a:extLst>
          </p:cNvPr>
          <p:cNvSpPr txBox="1"/>
          <p:nvPr/>
        </p:nvSpPr>
        <p:spPr>
          <a:xfrm>
            <a:off x="1489540" y="2834395"/>
            <a:ext cx="7307282" cy="2316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557"/>
              </a:lnSpc>
            </a:pPr>
            <a:r>
              <a:rPr lang="en-US" sz="3200" dirty="0">
                <a:solidFill>
                  <a:srgbClr val="0C004E"/>
                </a:solidFill>
              </a:rPr>
              <a:t>The </a:t>
            </a:r>
            <a:r>
              <a:rPr lang="en-US" sz="3200" b="1" dirty="0">
                <a:solidFill>
                  <a:srgbClr val="0C004E"/>
                </a:solidFill>
              </a:rPr>
              <a:t>eCAN Joint Action </a:t>
            </a:r>
            <a:r>
              <a:rPr lang="en-US" sz="3200" dirty="0">
                <a:solidFill>
                  <a:srgbClr val="0C004E"/>
                </a:solidFill>
              </a:rPr>
              <a:t>aims to provide a framework of recommendations for the integration of </a:t>
            </a:r>
            <a:r>
              <a:rPr lang="en-US" sz="3200" b="1" dirty="0">
                <a:solidFill>
                  <a:srgbClr val="0C004E"/>
                </a:solidFill>
              </a:rPr>
              <a:t>telemedicine and remote monitoring</a:t>
            </a:r>
            <a:r>
              <a:rPr lang="en-US" sz="3200" dirty="0">
                <a:solidFill>
                  <a:srgbClr val="0C004E"/>
                </a:solidFill>
              </a:rPr>
              <a:t> in health care systems</a:t>
            </a:r>
            <a:r>
              <a:rPr lang="en-US" sz="3200" dirty="0">
                <a:solidFill>
                  <a:srgbClr val="0C004E"/>
                </a:solidFill>
                <a:latin typeface="Lato 2"/>
              </a:rPr>
              <a:t>.</a:t>
            </a:r>
          </a:p>
        </p:txBody>
      </p:sp>
      <p:pic>
        <p:nvPicPr>
          <p:cNvPr id="12" name="Imatge 11" descr="Imatge que conté mapa, text, Atles&#10;&#10;Descripció generada automàticament">
            <a:extLst>
              <a:ext uri="{FF2B5EF4-FFF2-40B4-BE49-F238E27FC236}">
                <a16:creationId xmlns:a16="http://schemas.microsoft.com/office/drawing/2014/main" id="{80CEB12A-BD45-2053-8A8D-7B9B143380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01806" y="6263"/>
            <a:ext cx="10902280" cy="89279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12732" y="10132650"/>
            <a:ext cx="1787400" cy="154200"/>
            <a:chOff x="0" y="0"/>
            <a:chExt cx="2383200" cy="20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500600" y="10132800"/>
            <a:ext cx="1787400" cy="154200"/>
            <a:chOff x="0" y="0"/>
            <a:chExt cx="2383200" cy="20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39B80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10132650"/>
            <a:ext cx="14712620" cy="154200"/>
            <a:chOff x="0" y="0"/>
            <a:chExt cx="19616827" cy="205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616801" cy="205613"/>
            </a:xfrm>
            <a:custGeom>
              <a:avLst/>
              <a:gdLst/>
              <a:ahLst/>
              <a:cxnLst/>
              <a:rect l="l" t="t" r="r" b="b"/>
              <a:pathLst>
                <a:path w="19616801" h="205613">
                  <a:moveTo>
                    <a:pt x="0" y="0"/>
                  </a:moveTo>
                  <a:lnTo>
                    <a:pt x="19616801" y="0"/>
                  </a:lnTo>
                  <a:lnTo>
                    <a:pt x="19616801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457200" y="279400"/>
            <a:ext cx="1765300" cy="706120"/>
          </a:xfrm>
          <a:custGeom>
            <a:avLst/>
            <a:gdLst/>
            <a:ahLst/>
            <a:cxnLst/>
            <a:rect l="l" t="t" r="r" b="b"/>
            <a:pathLst>
              <a:path w="1765300" h="706120">
                <a:moveTo>
                  <a:pt x="0" y="0"/>
                </a:moveTo>
                <a:lnTo>
                  <a:pt x="1765300" y="0"/>
                </a:lnTo>
                <a:lnTo>
                  <a:pt x="1765300" y="706120"/>
                </a:lnTo>
                <a:lnTo>
                  <a:pt x="0" y="706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607324" y="3089974"/>
            <a:ext cx="16038417" cy="1340401"/>
            <a:chOff x="0" y="0"/>
            <a:chExt cx="3922509" cy="3530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22509" cy="353027"/>
            </a:xfrm>
            <a:custGeom>
              <a:avLst/>
              <a:gdLst/>
              <a:ahLst/>
              <a:cxnLst/>
              <a:rect l="l" t="t" r="r" b="b"/>
              <a:pathLst>
                <a:path w="3922509" h="353027">
                  <a:moveTo>
                    <a:pt x="14035" y="0"/>
                  </a:moveTo>
                  <a:lnTo>
                    <a:pt x="3908473" y="0"/>
                  </a:lnTo>
                  <a:cubicBezTo>
                    <a:pt x="3916225" y="0"/>
                    <a:pt x="3922509" y="6284"/>
                    <a:pt x="3922509" y="14035"/>
                  </a:cubicBezTo>
                  <a:lnTo>
                    <a:pt x="3922509" y="338992"/>
                  </a:lnTo>
                  <a:cubicBezTo>
                    <a:pt x="3922509" y="342714"/>
                    <a:pt x="3921030" y="346284"/>
                    <a:pt x="3918398" y="348917"/>
                  </a:cubicBezTo>
                  <a:cubicBezTo>
                    <a:pt x="3915766" y="351549"/>
                    <a:pt x="3912196" y="353027"/>
                    <a:pt x="3908473" y="353027"/>
                  </a:cubicBezTo>
                  <a:lnTo>
                    <a:pt x="14035" y="353027"/>
                  </a:lnTo>
                  <a:cubicBezTo>
                    <a:pt x="10313" y="353027"/>
                    <a:pt x="6743" y="351549"/>
                    <a:pt x="4111" y="348917"/>
                  </a:cubicBezTo>
                  <a:cubicBezTo>
                    <a:pt x="1479" y="346284"/>
                    <a:pt x="0" y="342714"/>
                    <a:pt x="0" y="338992"/>
                  </a:cubicBezTo>
                  <a:lnTo>
                    <a:pt x="0" y="14035"/>
                  </a:lnTo>
                  <a:cubicBezTo>
                    <a:pt x="0" y="10313"/>
                    <a:pt x="1479" y="6743"/>
                    <a:pt x="4111" y="4111"/>
                  </a:cubicBezTo>
                  <a:cubicBezTo>
                    <a:pt x="6743" y="1479"/>
                    <a:pt x="10313" y="0"/>
                    <a:pt x="14035" y="0"/>
                  </a:cubicBezTo>
                  <a:close/>
                </a:path>
              </a:pathLst>
            </a:custGeom>
            <a:solidFill>
              <a:srgbClr val="009C1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922509" cy="3816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052575" y="9475766"/>
            <a:ext cx="91455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800" dirty="0">
                <a:solidFill>
                  <a:srgbClr val="97ABBC"/>
                </a:solidFill>
                <a:ea typeface="Lato 1"/>
                <a:cs typeface="Lato 1"/>
              </a:rPr>
              <a:t>2</a:t>
            </a:r>
            <a:endParaRPr lang="en-US" sz="2600" dirty="0">
              <a:solidFill>
                <a:srgbClr val="97ABBC"/>
              </a:solidFill>
              <a:ea typeface="Lato 1"/>
              <a:cs typeface="Lato 1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07325" y="1180989"/>
            <a:ext cx="8744305" cy="929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6400" dirty="0">
                <a:solidFill>
                  <a:srgbClr val="009C17"/>
                </a:solidFill>
                <a:latin typeface="Franklin Gothic Medium Cond" panose="020B0606030402020204" pitchFamily="34" charset="0"/>
              </a:rPr>
              <a:t>Why is this project needed?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606857" y="7597817"/>
            <a:ext cx="16038416" cy="1359366"/>
            <a:chOff x="0" y="0"/>
            <a:chExt cx="3922509" cy="35802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922509" cy="358022"/>
            </a:xfrm>
            <a:custGeom>
              <a:avLst/>
              <a:gdLst/>
              <a:ahLst/>
              <a:cxnLst/>
              <a:rect l="l" t="t" r="r" b="b"/>
              <a:pathLst>
                <a:path w="3922509" h="358022">
                  <a:moveTo>
                    <a:pt x="14035" y="0"/>
                  </a:moveTo>
                  <a:lnTo>
                    <a:pt x="3908473" y="0"/>
                  </a:lnTo>
                  <a:cubicBezTo>
                    <a:pt x="3916225" y="0"/>
                    <a:pt x="3922509" y="6284"/>
                    <a:pt x="3922509" y="14035"/>
                  </a:cubicBezTo>
                  <a:lnTo>
                    <a:pt x="3922509" y="343987"/>
                  </a:lnTo>
                  <a:cubicBezTo>
                    <a:pt x="3922509" y="347709"/>
                    <a:pt x="3921030" y="351279"/>
                    <a:pt x="3918398" y="353911"/>
                  </a:cubicBezTo>
                  <a:cubicBezTo>
                    <a:pt x="3915766" y="356544"/>
                    <a:pt x="3912196" y="358022"/>
                    <a:pt x="3908473" y="358022"/>
                  </a:cubicBezTo>
                  <a:lnTo>
                    <a:pt x="14035" y="358022"/>
                  </a:lnTo>
                  <a:cubicBezTo>
                    <a:pt x="10313" y="358022"/>
                    <a:pt x="6743" y="356544"/>
                    <a:pt x="4111" y="353911"/>
                  </a:cubicBezTo>
                  <a:cubicBezTo>
                    <a:pt x="1479" y="351279"/>
                    <a:pt x="0" y="347709"/>
                    <a:pt x="0" y="343987"/>
                  </a:cubicBezTo>
                  <a:lnTo>
                    <a:pt x="0" y="14035"/>
                  </a:lnTo>
                  <a:cubicBezTo>
                    <a:pt x="0" y="10313"/>
                    <a:pt x="1479" y="6743"/>
                    <a:pt x="4111" y="4111"/>
                  </a:cubicBezTo>
                  <a:cubicBezTo>
                    <a:pt x="6743" y="1479"/>
                    <a:pt x="10313" y="0"/>
                    <a:pt x="14035" y="0"/>
                  </a:cubicBezTo>
                  <a:close/>
                </a:path>
              </a:pathLst>
            </a:custGeom>
            <a:solidFill>
              <a:srgbClr val="AF71DB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3922509" cy="386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820785" y="3284975"/>
            <a:ext cx="15683443" cy="926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500" dirty="0">
                <a:solidFill>
                  <a:srgbClr val="FFFFFF"/>
                </a:solidFill>
              </a:rPr>
              <a:t>Over </a:t>
            </a:r>
            <a:r>
              <a:rPr lang="en-US" sz="3500" b="1" dirty="0">
                <a:solidFill>
                  <a:srgbClr val="FFFFFF"/>
                </a:solidFill>
              </a:rPr>
              <a:t>2.7 million new cancer cases are diagnosed every year </a:t>
            </a:r>
            <a:r>
              <a:rPr lang="en-US" sz="3500" dirty="0">
                <a:solidFill>
                  <a:srgbClr val="FFFFFF"/>
                </a:solidFill>
              </a:rPr>
              <a:t>in the EU. In fact, cancer is the second leading cause of mortality in the EU after cardiovascular diseases.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20785" y="8039375"/>
            <a:ext cx="15824957" cy="468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dirty="0">
                <a:solidFill>
                  <a:srgbClr val="FFFFFF"/>
                </a:solidFill>
              </a:rPr>
              <a:t>To increase capabilities for cancer prevention and care provision by telemedicine.</a:t>
            </a:r>
            <a:endParaRPr lang="en-US" sz="3600" dirty="0">
              <a:solidFill>
                <a:srgbClr val="FFFFFF"/>
              </a:solidFill>
              <a:ea typeface="Lato 2"/>
              <a:cs typeface="Lato 2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607325" y="5335080"/>
            <a:ext cx="16038416" cy="1340401"/>
            <a:chOff x="0" y="0"/>
            <a:chExt cx="3922509" cy="35302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922509" cy="353027"/>
            </a:xfrm>
            <a:custGeom>
              <a:avLst/>
              <a:gdLst/>
              <a:ahLst/>
              <a:cxnLst/>
              <a:rect l="l" t="t" r="r" b="b"/>
              <a:pathLst>
                <a:path w="3922509" h="353027">
                  <a:moveTo>
                    <a:pt x="14035" y="0"/>
                  </a:moveTo>
                  <a:lnTo>
                    <a:pt x="3908473" y="0"/>
                  </a:lnTo>
                  <a:cubicBezTo>
                    <a:pt x="3916225" y="0"/>
                    <a:pt x="3922509" y="6284"/>
                    <a:pt x="3922509" y="14035"/>
                  </a:cubicBezTo>
                  <a:lnTo>
                    <a:pt x="3922509" y="338992"/>
                  </a:lnTo>
                  <a:cubicBezTo>
                    <a:pt x="3922509" y="342714"/>
                    <a:pt x="3921030" y="346284"/>
                    <a:pt x="3918398" y="348917"/>
                  </a:cubicBezTo>
                  <a:cubicBezTo>
                    <a:pt x="3915766" y="351549"/>
                    <a:pt x="3912196" y="353027"/>
                    <a:pt x="3908473" y="353027"/>
                  </a:cubicBezTo>
                  <a:lnTo>
                    <a:pt x="14035" y="353027"/>
                  </a:lnTo>
                  <a:cubicBezTo>
                    <a:pt x="10313" y="353027"/>
                    <a:pt x="6743" y="351549"/>
                    <a:pt x="4111" y="348917"/>
                  </a:cubicBezTo>
                  <a:cubicBezTo>
                    <a:pt x="1479" y="346284"/>
                    <a:pt x="0" y="342714"/>
                    <a:pt x="0" y="338992"/>
                  </a:cubicBezTo>
                  <a:lnTo>
                    <a:pt x="0" y="14035"/>
                  </a:lnTo>
                  <a:cubicBezTo>
                    <a:pt x="0" y="10313"/>
                    <a:pt x="1479" y="6743"/>
                    <a:pt x="4111" y="4111"/>
                  </a:cubicBezTo>
                  <a:cubicBezTo>
                    <a:pt x="6743" y="1479"/>
                    <a:pt x="10313" y="0"/>
                    <a:pt x="14035" y="0"/>
                  </a:cubicBezTo>
                  <a:close/>
                </a:path>
              </a:pathLst>
            </a:custGeom>
            <a:solidFill>
              <a:srgbClr val="F496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3922509" cy="3816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820785" y="5530081"/>
            <a:ext cx="15084729" cy="923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500" dirty="0">
                <a:solidFill>
                  <a:srgbClr val="FFFFFF"/>
                </a:solidFill>
              </a:rPr>
              <a:t>It is expected that, without a strong action, the number of </a:t>
            </a:r>
            <a:r>
              <a:rPr lang="en-US" sz="3500" b="1" dirty="0">
                <a:solidFill>
                  <a:srgbClr val="FFFFFF"/>
                </a:solidFill>
              </a:rPr>
              <a:t>diagnosed cancer cases will increase by a fourth by 2035</a:t>
            </a:r>
            <a:r>
              <a:rPr lang="en-US" sz="3500" dirty="0">
                <a:solidFill>
                  <a:srgbClr val="FFFFFF"/>
                </a:solidFill>
              </a:rPr>
              <a:t>.</a:t>
            </a:r>
            <a:endParaRPr lang="en-US" sz="3500" dirty="0">
              <a:solidFill>
                <a:srgbClr val="FFFFFF"/>
              </a:solidFill>
              <a:ea typeface="Lato 2 Bold"/>
              <a:cs typeface="Lato 2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607325" y="6885031"/>
            <a:ext cx="3736453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3900" b="1" dirty="0">
                <a:solidFill>
                  <a:srgbClr val="0C004E"/>
                </a:solidFill>
                <a:latin typeface="Franklin Gothic Medium Cond" panose="020B0606030402020204" pitchFamily="34" charset="0"/>
              </a:rPr>
              <a:t>Why eCAN?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07325" y="4600575"/>
            <a:ext cx="3736453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3900" b="1" dirty="0">
                <a:solidFill>
                  <a:srgbClr val="0C004E"/>
                </a:solidFill>
                <a:latin typeface="Franklin Gothic Medium Cond" panose="020B0606030402020204" pitchFamily="34" charset="0"/>
              </a:rPr>
              <a:t>Projection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06857" y="2419239"/>
            <a:ext cx="4838108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3900" b="1" dirty="0">
                <a:solidFill>
                  <a:srgbClr val="0C004E"/>
                </a:solidFill>
                <a:latin typeface="Franklin Gothic Medium Cond" panose="020B0606030402020204" pitchFamily="34" charset="0"/>
              </a:rPr>
              <a:t>The context in the EU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12732" y="10132650"/>
            <a:ext cx="1787400" cy="154200"/>
            <a:chOff x="0" y="0"/>
            <a:chExt cx="2383200" cy="20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500600" y="10132800"/>
            <a:ext cx="1787400" cy="154200"/>
            <a:chOff x="0" y="0"/>
            <a:chExt cx="2383200" cy="20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39B80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10132650"/>
            <a:ext cx="14712620" cy="154200"/>
            <a:chOff x="0" y="0"/>
            <a:chExt cx="19616827" cy="205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616801" cy="205613"/>
            </a:xfrm>
            <a:custGeom>
              <a:avLst/>
              <a:gdLst/>
              <a:ahLst/>
              <a:cxnLst/>
              <a:rect l="l" t="t" r="r" b="b"/>
              <a:pathLst>
                <a:path w="19616801" h="205613">
                  <a:moveTo>
                    <a:pt x="0" y="0"/>
                  </a:moveTo>
                  <a:lnTo>
                    <a:pt x="19616801" y="0"/>
                  </a:lnTo>
                  <a:lnTo>
                    <a:pt x="19616801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457200" y="279400"/>
            <a:ext cx="1765300" cy="706120"/>
          </a:xfrm>
          <a:custGeom>
            <a:avLst/>
            <a:gdLst/>
            <a:ahLst/>
            <a:cxnLst/>
            <a:rect l="l" t="t" r="r" b="b"/>
            <a:pathLst>
              <a:path w="1765300" h="706120">
                <a:moveTo>
                  <a:pt x="0" y="0"/>
                </a:moveTo>
                <a:lnTo>
                  <a:pt x="1765300" y="0"/>
                </a:lnTo>
                <a:lnTo>
                  <a:pt x="1765300" y="706120"/>
                </a:lnTo>
                <a:lnTo>
                  <a:pt x="0" y="706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052575" y="9475766"/>
            <a:ext cx="91455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800" dirty="0">
                <a:solidFill>
                  <a:srgbClr val="97ABBC"/>
                </a:solidFill>
                <a:ea typeface="Lato 1"/>
                <a:cs typeface="Lato 1"/>
              </a:rPr>
              <a:t>3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07325" y="2495425"/>
            <a:ext cx="1094385" cy="1094385"/>
          </a:xfrm>
          <a:custGeom>
            <a:avLst/>
            <a:gdLst/>
            <a:ahLst/>
            <a:cxnLst/>
            <a:rect l="l" t="t" r="r" b="b"/>
            <a:pathLst>
              <a:path w="1094385" h="1094385">
                <a:moveTo>
                  <a:pt x="0" y="0"/>
                </a:moveTo>
                <a:lnTo>
                  <a:pt x="1094385" y="0"/>
                </a:lnTo>
                <a:lnTo>
                  <a:pt x="1094385" y="1094385"/>
                </a:lnTo>
                <a:lnTo>
                  <a:pt x="0" y="10943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07325" y="3835513"/>
            <a:ext cx="1094385" cy="1094385"/>
          </a:xfrm>
          <a:custGeom>
            <a:avLst/>
            <a:gdLst/>
            <a:ahLst/>
            <a:cxnLst/>
            <a:rect l="l" t="t" r="r" b="b"/>
            <a:pathLst>
              <a:path w="1094385" h="1094385">
                <a:moveTo>
                  <a:pt x="0" y="0"/>
                </a:moveTo>
                <a:lnTo>
                  <a:pt x="1094385" y="0"/>
                </a:lnTo>
                <a:lnTo>
                  <a:pt x="1094385" y="1094385"/>
                </a:lnTo>
                <a:lnTo>
                  <a:pt x="0" y="10943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607325" y="5245849"/>
            <a:ext cx="1094385" cy="1094385"/>
          </a:xfrm>
          <a:custGeom>
            <a:avLst/>
            <a:gdLst/>
            <a:ahLst/>
            <a:cxnLst/>
            <a:rect l="l" t="t" r="r" b="b"/>
            <a:pathLst>
              <a:path w="1094385" h="1094385">
                <a:moveTo>
                  <a:pt x="0" y="0"/>
                </a:moveTo>
                <a:lnTo>
                  <a:pt x="1094385" y="0"/>
                </a:lnTo>
                <a:lnTo>
                  <a:pt x="1094385" y="1094385"/>
                </a:lnTo>
                <a:lnTo>
                  <a:pt x="0" y="10943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07325" y="6586595"/>
            <a:ext cx="1094385" cy="1094385"/>
          </a:xfrm>
          <a:custGeom>
            <a:avLst/>
            <a:gdLst/>
            <a:ahLst/>
            <a:cxnLst/>
            <a:rect l="l" t="t" r="r" b="b"/>
            <a:pathLst>
              <a:path w="1094385" h="1094385">
                <a:moveTo>
                  <a:pt x="0" y="0"/>
                </a:moveTo>
                <a:lnTo>
                  <a:pt x="1094385" y="0"/>
                </a:lnTo>
                <a:lnTo>
                  <a:pt x="1094385" y="1094385"/>
                </a:lnTo>
                <a:lnTo>
                  <a:pt x="0" y="10943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07325" y="7927341"/>
            <a:ext cx="1094385" cy="1094385"/>
          </a:xfrm>
          <a:custGeom>
            <a:avLst/>
            <a:gdLst/>
            <a:ahLst/>
            <a:cxnLst/>
            <a:rect l="l" t="t" r="r" b="b"/>
            <a:pathLst>
              <a:path w="1094385" h="1094385">
                <a:moveTo>
                  <a:pt x="0" y="0"/>
                </a:moveTo>
                <a:lnTo>
                  <a:pt x="1094385" y="0"/>
                </a:lnTo>
                <a:lnTo>
                  <a:pt x="1094385" y="1094385"/>
                </a:lnTo>
                <a:lnTo>
                  <a:pt x="0" y="10943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073778" y="3904862"/>
            <a:ext cx="13426822" cy="1109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19"/>
              </a:lnSpc>
              <a:spcBef>
                <a:spcPct val="0"/>
              </a:spcBef>
            </a:pPr>
            <a:r>
              <a:rPr lang="en-US" sz="3500" u="none" strike="noStrike">
                <a:solidFill>
                  <a:srgbClr val="0C004E"/>
                </a:solidFill>
              </a:rPr>
              <a:t>Increase the </a:t>
            </a:r>
            <a:r>
              <a:rPr lang="en-US" sz="3500" b="1" u="none" strike="noStrike">
                <a:solidFill>
                  <a:srgbClr val="0C004E"/>
                </a:solidFill>
              </a:rPr>
              <a:t>communication between cancer services</a:t>
            </a:r>
            <a:r>
              <a:rPr lang="en-US" sz="3500" u="none" strike="noStrike">
                <a:solidFill>
                  <a:srgbClr val="0C004E"/>
                </a:solidFill>
              </a:rPr>
              <a:t> during an emergency situation and health crises.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73778" y="5235283"/>
            <a:ext cx="13426822" cy="1104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19"/>
              </a:lnSpc>
              <a:spcBef>
                <a:spcPct val="0"/>
              </a:spcBef>
            </a:pPr>
            <a:r>
              <a:rPr lang="en-US" sz="3500" u="none" strike="noStrike">
                <a:solidFill>
                  <a:srgbClr val="0C004E"/>
                </a:solidFill>
              </a:rPr>
              <a:t>Improve </a:t>
            </a:r>
            <a:r>
              <a:rPr lang="en-US" sz="3500" b="1" u="none" strike="noStrike">
                <a:solidFill>
                  <a:srgbClr val="0C004E"/>
                </a:solidFill>
              </a:rPr>
              <a:t>knowledge and preparedness of the cancer care workforce</a:t>
            </a:r>
            <a:r>
              <a:rPr lang="en-US" sz="3500" u="none" strike="noStrike">
                <a:solidFill>
                  <a:srgbClr val="0C004E"/>
                </a:solidFill>
              </a:rPr>
              <a:t> in the virtual consultation of patients in areas that are difficult-to-reach.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73778" y="6843339"/>
            <a:ext cx="14436072" cy="545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19"/>
              </a:lnSpc>
              <a:spcBef>
                <a:spcPct val="0"/>
              </a:spcBef>
            </a:pPr>
            <a:r>
              <a:rPr lang="en-US" sz="3500" u="none" strike="noStrike">
                <a:solidFill>
                  <a:srgbClr val="0C004E"/>
                </a:solidFill>
              </a:rPr>
              <a:t>Enhance </a:t>
            </a:r>
            <a:r>
              <a:rPr lang="en-US" sz="3500" b="1" u="none" strike="noStrike">
                <a:solidFill>
                  <a:srgbClr val="0C004E"/>
                </a:solidFill>
              </a:rPr>
              <a:t>knowledge-sharing</a:t>
            </a:r>
            <a:r>
              <a:rPr lang="en-US" sz="3500" u="none" strike="noStrike">
                <a:solidFill>
                  <a:srgbClr val="0C004E"/>
                </a:solidFill>
              </a:rPr>
              <a:t> among healthcare professionals.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73778" y="8181503"/>
            <a:ext cx="14436072" cy="545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19"/>
              </a:lnSpc>
              <a:spcBef>
                <a:spcPct val="0"/>
              </a:spcBef>
            </a:pPr>
            <a:r>
              <a:rPr lang="en-US" sz="3500" u="none" strike="noStrike">
                <a:solidFill>
                  <a:srgbClr val="0C004E"/>
                </a:solidFill>
              </a:rPr>
              <a:t>Enable </a:t>
            </a:r>
            <a:r>
              <a:rPr lang="en-US" sz="3500" b="1" u="none" strike="noStrike">
                <a:solidFill>
                  <a:srgbClr val="0C004E"/>
                </a:solidFill>
              </a:rPr>
              <a:t>cross-border cooperation</a:t>
            </a:r>
            <a:r>
              <a:rPr lang="en-US" sz="3500" u="none" strike="noStrike">
                <a:solidFill>
                  <a:srgbClr val="0C004E"/>
                </a:solidFill>
              </a:rPr>
              <a:t> and uptake of results.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07325" y="1180989"/>
            <a:ext cx="8400347" cy="929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6400" dirty="0">
                <a:solidFill>
                  <a:srgbClr val="009C17"/>
                </a:solidFill>
                <a:latin typeface="Franklin Gothic Medium Cond" panose="020B0606030402020204" pitchFamily="34" charset="0"/>
              </a:rPr>
              <a:t>Specific Objectives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F71260E9-181C-684B-DB9E-7BBC58B1F871}"/>
              </a:ext>
            </a:extLst>
          </p:cNvPr>
          <p:cNvSpPr txBox="1"/>
          <p:nvPr/>
        </p:nvSpPr>
        <p:spPr>
          <a:xfrm>
            <a:off x="3080917" y="2574428"/>
            <a:ext cx="1342703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3500" dirty="0">
                <a:solidFill>
                  <a:srgbClr val="0C004E"/>
                </a:solidFill>
              </a:rPr>
              <a:t>Improve the </a:t>
            </a:r>
            <a:r>
              <a:rPr lang="en-US" sz="3500" b="1" dirty="0">
                <a:solidFill>
                  <a:srgbClr val="0C004E"/>
                </a:solidFill>
              </a:rPr>
              <a:t>response</a:t>
            </a:r>
            <a:r>
              <a:rPr lang="en-US" sz="3500" dirty="0">
                <a:solidFill>
                  <a:srgbClr val="0C004E"/>
                </a:solidFill>
              </a:rPr>
              <a:t> </a:t>
            </a:r>
            <a:r>
              <a:rPr lang="en-US" sz="3500" b="1" dirty="0">
                <a:solidFill>
                  <a:srgbClr val="0C004E"/>
                </a:solidFill>
              </a:rPr>
              <a:t>in front of epidemic and in crisis situations</a:t>
            </a:r>
            <a:r>
              <a:rPr lang="en-US" sz="3500" dirty="0">
                <a:solidFill>
                  <a:srgbClr val="0C004E"/>
                </a:solidFill>
              </a:rPr>
              <a:t>, where isolation of patients will be a key element.</a:t>
            </a:r>
            <a:endParaRPr lang="en-US" sz="3500" dirty="0">
              <a:solidFill>
                <a:srgbClr val="0C004E"/>
              </a:solidFill>
              <a:ea typeface="Lato 1"/>
              <a:cs typeface="Lato 1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12732" y="10132650"/>
            <a:ext cx="1787400" cy="154200"/>
            <a:chOff x="0" y="0"/>
            <a:chExt cx="2383200" cy="20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500600" y="10132800"/>
            <a:ext cx="1787400" cy="154200"/>
            <a:chOff x="0" y="0"/>
            <a:chExt cx="2383200" cy="20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83155" cy="205613"/>
            </a:xfrm>
            <a:custGeom>
              <a:avLst/>
              <a:gdLst/>
              <a:ahLst/>
              <a:cxnLst/>
              <a:rect l="l" t="t" r="r" b="b"/>
              <a:pathLst>
                <a:path w="2383155" h="205613">
                  <a:moveTo>
                    <a:pt x="0" y="0"/>
                  </a:moveTo>
                  <a:lnTo>
                    <a:pt x="2383155" y="0"/>
                  </a:lnTo>
                  <a:lnTo>
                    <a:pt x="2383155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39B80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10132650"/>
            <a:ext cx="14712620" cy="154200"/>
            <a:chOff x="0" y="0"/>
            <a:chExt cx="19616827" cy="205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616801" cy="205613"/>
            </a:xfrm>
            <a:custGeom>
              <a:avLst/>
              <a:gdLst/>
              <a:ahLst/>
              <a:cxnLst/>
              <a:rect l="l" t="t" r="r" b="b"/>
              <a:pathLst>
                <a:path w="19616801" h="205613">
                  <a:moveTo>
                    <a:pt x="0" y="0"/>
                  </a:moveTo>
                  <a:lnTo>
                    <a:pt x="19616801" y="0"/>
                  </a:lnTo>
                  <a:lnTo>
                    <a:pt x="19616801" y="205613"/>
                  </a:lnTo>
                  <a:lnTo>
                    <a:pt x="0" y="205613"/>
                  </a:lnTo>
                  <a:close/>
                </a:path>
              </a:pathLst>
            </a:custGeom>
            <a:solidFill>
              <a:srgbClr val="0C004E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457200" y="279400"/>
            <a:ext cx="1765300" cy="706120"/>
          </a:xfrm>
          <a:custGeom>
            <a:avLst/>
            <a:gdLst/>
            <a:ahLst/>
            <a:cxnLst/>
            <a:rect l="l" t="t" r="r" b="b"/>
            <a:pathLst>
              <a:path w="1765300" h="706120">
                <a:moveTo>
                  <a:pt x="0" y="0"/>
                </a:moveTo>
                <a:lnTo>
                  <a:pt x="1765300" y="0"/>
                </a:lnTo>
                <a:lnTo>
                  <a:pt x="1765300" y="706120"/>
                </a:lnTo>
                <a:lnTo>
                  <a:pt x="0" y="706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457200" y="5056690"/>
            <a:ext cx="4096218" cy="4201610"/>
          </a:xfrm>
          <a:custGeom>
            <a:avLst/>
            <a:gdLst/>
            <a:ahLst/>
            <a:cxnLst/>
            <a:rect l="l" t="t" r="r" b="b"/>
            <a:pathLst>
              <a:path w="4096218" h="4201610">
                <a:moveTo>
                  <a:pt x="4096218" y="0"/>
                </a:moveTo>
                <a:lnTo>
                  <a:pt x="0" y="0"/>
                </a:lnTo>
                <a:lnTo>
                  <a:pt x="0" y="4201610"/>
                </a:lnTo>
                <a:lnTo>
                  <a:pt x="4096218" y="4201610"/>
                </a:lnTo>
                <a:lnTo>
                  <a:pt x="409621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519608" y="2096095"/>
            <a:ext cx="919480" cy="919480"/>
          </a:xfrm>
          <a:custGeom>
            <a:avLst/>
            <a:gdLst/>
            <a:ahLst/>
            <a:cxnLst/>
            <a:rect l="l" t="t" r="r" b="b"/>
            <a:pathLst>
              <a:path w="919480" h="919480">
                <a:moveTo>
                  <a:pt x="0" y="0"/>
                </a:moveTo>
                <a:lnTo>
                  <a:pt x="919480" y="0"/>
                </a:lnTo>
                <a:lnTo>
                  <a:pt x="919480" y="919480"/>
                </a:lnTo>
                <a:lnTo>
                  <a:pt x="0" y="9194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526476" y="3705180"/>
            <a:ext cx="919480" cy="919480"/>
          </a:xfrm>
          <a:custGeom>
            <a:avLst/>
            <a:gdLst/>
            <a:ahLst/>
            <a:cxnLst/>
            <a:rect l="l" t="t" r="r" b="b"/>
            <a:pathLst>
              <a:path w="919480" h="919480">
                <a:moveTo>
                  <a:pt x="0" y="0"/>
                </a:moveTo>
                <a:lnTo>
                  <a:pt x="919480" y="0"/>
                </a:lnTo>
                <a:lnTo>
                  <a:pt x="919480" y="919480"/>
                </a:lnTo>
                <a:lnTo>
                  <a:pt x="0" y="9194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519608" y="5431816"/>
            <a:ext cx="919480" cy="919480"/>
          </a:xfrm>
          <a:custGeom>
            <a:avLst/>
            <a:gdLst/>
            <a:ahLst/>
            <a:cxnLst/>
            <a:rect l="l" t="t" r="r" b="b"/>
            <a:pathLst>
              <a:path w="919480" h="919480">
                <a:moveTo>
                  <a:pt x="0" y="0"/>
                </a:moveTo>
                <a:lnTo>
                  <a:pt x="919480" y="0"/>
                </a:lnTo>
                <a:lnTo>
                  <a:pt x="919480" y="919480"/>
                </a:lnTo>
                <a:lnTo>
                  <a:pt x="0" y="9194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526476" y="6975007"/>
            <a:ext cx="919480" cy="919480"/>
          </a:xfrm>
          <a:custGeom>
            <a:avLst/>
            <a:gdLst/>
            <a:ahLst/>
            <a:cxnLst/>
            <a:rect l="l" t="t" r="r" b="b"/>
            <a:pathLst>
              <a:path w="919480" h="919480">
                <a:moveTo>
                  <a:pt x="0" y="0"/>
                </a:moveTo>
                <a:lnTo>
                  <a:pt x="919480" y="0"/>
                </a:lnTo>
                <a:lnTo>
                  <a:pt x="919480" y="919480"/>
                </a:lnTo>
                <a:lnTo>
                  <a:pt x="0" y="9194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526476" y="8504087"/>
            <a:ext cx="919480" cy="928675"/>
          </a:xfrm>
          <a:custGeom>
            <a:avLst/>
            <a:gdLst/>
            <a:ahLst/>
            <a:cxnLst/>
            <a:rect l="l" t="t" r="r" b="b"/>
            <a:pathLst>
              <a:path w="919480" h="928675">
                <a:moveTo>
                  <a:pt x="0" y="0"/>
                </a:moveTo>
                <a:lnTo>
                  <a:pt x="919480" y="0"/>
                </a:lnTo>
                <a:lnTo>
                  <a:pt x="919480" y="928675"/>
                </a:lnTo>
                <a:lnTo>
                  <a:pt x="0" y="9286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28700" y="1180989"/>
            <a:ext cx="8400347" cy="932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dirty="0">
                <a:solidFill>
                  <a:srgbClr val="009C17"/>
                </a:solidFill>
                <a:latin typeface="Franklin Gothic Medium Cond" panose="020B0606030402020204" pitchFamily="34" charset="0"/>
              </a:rPr>
              <a:t>Objectives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90275" y="2099975"/>
            <a:ext cx="10993228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3400" dirty="0">
                <a:solidFill>
                  <a:srgbClr val="0C004E"/>
                </a:solidFill>
              </a:rPr>
              <a:t>Improve the </a:t>
            </a:r>
            <a:r>
              <a:rPr lang="en-US" sz="3400" b="1" dirty="0">
                <a:solidFill>
                  <a:srgbClr val="0C004E"/>
                </a:solidFill>
              </a:rPr>
              <a:t>response in front of epidemic and in crisis situations</a:t>
            </a:r>
            <a:r>
              <a:rPr lang="en-US" sz="3400" dirty="0">
                <a:solidFill>
                  <a:srgbClr val="0C004E"/>
                </a:solidFill>
              </a:rPr>
              <a:t>, where isolation of patients will be a key element.</a:t>
            </a:r>
            <a:endParaRPr lang="en-US" sz="3400" dirty="0">
              <a:solidFill>
                <a:srgbClr val="0C004E"/>
              </a:solidFill>
              <a:ea typeface="Lato 1"/>
              <a:cs typeface="Lato 1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790275" y="3666727"/>
            <a:ext cx="10993228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3400" dirty="0">
                <a:solidFill>
                  <a:srgbClr val="0C004E"/>
                </a:solidFill>
              </a:rPr>
              <a:t>Increase the </a:t>
            </a:r>
            <a:r>
              <a:rPr lang="en-US" sz="3400" b="1" dirty="0">
                <a:solidFill>
                  <a:srgbClr val="0C004E"/>
                </a:solidFill>
              </a:rPr>
              <a:t>communication between cancer services</a:t>
            </a:r>
            <a:r>
              <a:rPr lang="en-US" sz="3400" dirty="0">
                <a:solidFill>
                  <a:srgbClr val="0C004E"/>
                </a:solidFill>
              </a:rPr>
              <a:t> during an emergency situation and health crises.</a:t>
            </a:r>
            <a:endParaRPr lang="en-US" sz="3400" dirty="0">
              <a:solidFill>
                <a:srgbClr val="0C004E"/>
              </a:solidFill>
              <a:ea typeface="Lato 1"/>
              <a:cs typeface="Lato 1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790274" y="5272713"/>
            <a:ext cx="10993227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3400" dirty="0">
                <a:solidFill>
                  <a:srgbClr val="0C004E"/>
                </a:solidFill>
              </a:rPr>
              <a:t>Improve </a:t>
            </a:r>
            <a:r>
              <a:rPr lang="en-US" sz="3400" b="1" dirty="0">
                <a:solidFill>
                  <a:srgbClr val="0C004E"/>
                </a:solidFill>
              </a:rPr>
              <a:t>knowledge and </a:t>
            </a:r>
            <a:r>
              <a:rPr lang="en-US" sz="3400" b="1" dirty="0" err="1">
                <a:solidFill>
                  <a:srgbClr val="0C004E"/>
                </a:solidFill>
              </a:rPr>
              <a:t>prepared﻿ness</a:t>
            </a:r>
            <a:r>
              <a:rPr lang="en-US" sz="3400" b="1" dirty="0">
                <a:solidFill>
                  <a:srgbClr val="0C004E"/>
                </a:solidFill>
              </a:rPr>
              <a:t> of the cancer care workforce</a:t>
            </a:r>
            <a:r>
              <a:rPr lang="en-US" sz="3400" dirty="0">
                <a:solidFill>
                  <a:srgbClr val="0C004E"/>
                </a:solidFill>
              </a:rPr>
              <a:t> in the virtual consultation of patients in areas that are difficult-to-reach.</a:t>
            </a:r>
            <a:endParaRPr lang="en-US" sz="3400" dirty="0">
              <a:solidFill>
                <a:srgbClr val="0C004E"/>
              </a:solidFill>
              <a:ea typeface="Lato 1"/>
              <a:cs typeface="Lato 1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790276" y="7367647"/>
            <a:ext cx="1099322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400" dirty="0">
                <a:solidFill>
                  <a:srgbClr val="0C004E"/>
                </a:solidFill>
              </a:rPr>
              <a:t>Enhance </a:t>
            </a:r>
            <a:r>
              <a:rPr lang="en-US" sz="3400" b="1" dirty="0">
                <a:solidFill>
                  <a:srgbClr val="0C004E"/>
                </a:solidFill>
              </a:rPr>
              <a:t>knowledge-sharing</a:t>
            </a:r>
            <a:r>
              <a:rPr lang="en-US" sz="3400" dirty="0">
                <a:solidFill>
                  <a:srgbClr val="0C004E"/>
                </a:solidFill>
              </a:rPr>
              <a:t> among healthcare professionals.</a:t>
            </a:r>
            <a:endParaRPr lang="en-US" sz="3400" dirty="0">
              <a:solidFill>
                <a:srgbClr val="0C004E"/>
              </a:solidFill>
              <a:ea typeface="Lato 1"/>
              <a:cs typeface="Lato 1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790276" y="8873103"/>
            <a:ext cx="1099322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400" dirty="0">
                <a:solidFill>
                  <a:srgbClr val="0C004E"/>
                </a:solidFill>
              </a:rPr>
              <a:t>Enable </a:t>
            </a:r>
            <a:r>
              <a:rPr lang="en-US" sz="3400" b="1" dirty="0">
                <a:solidFill>
                  <a:srgbClr val="0C004E"/>
                </a:solidFill>
              </a:rPr>
              <a:t>cross-border cooperation </a:t>
            </a:r>
            <a:r>
              <a:rPr lang="en-US" sz="3400" dirty="0">
                <a:solidFill>
                  <a:srgbClr val="0C004E"/>
                </a:solidFill>
              </a:rPr>
              <a:t>and uptake of results.</a:t>
            </a:r>
            <a:endParaRPr lang="en-US" sz="3400" dirty="0">
              <a:solidFill>
                <a:srgbClr val="0C004E"/>
              </a:solidFill>
              <a:ea typeface="Lato 1"/>
              <a:cs typeface="Lato 1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3CED881E-7117-9283-BA76-7984428A428B}"/>
              </a:ext>
            </a:extLst>
          </p:cNvPr>
          <p:cNvSpPr txBox="1"/>
          <p:nvPr/>
        </p:nvSpPr>
        <p:spPr>
          <a:xfrm>
            <a:off x="17052575" y="9475766"/>
            <a:ext cx="91455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800" dirty="0">
                <a:solidFill>
                  <a:srgbClr val="97ABBC"/>
                </a:solidFill>
                <a:ea typeface="Lato 1"/>
                <a:cs typeface="Lato 1"/>
              </a:rPr>
              <a:t>3</a:t>
            </a:r>
            <a:endParaRPr lang="ca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8bb305-3b97-4a70-81fb-b559d5c9c9ed">
      <Terms xmlns="http://schemas.microsoft.com/office/infopath/2007/PartnerControls"/>
    </lcf76f155ced4ddcb4097134ff3c332f>
    <TaxCatchAll xmlns="4aaf866a-9345-4697-9c86-dc27991123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E93833FD45534991A4322CE7958B0A" ma:contentTypeVersion="14" ma:contentTypeDescription="Crea un document nou" ma:contentTypeScope="" ma:versionID="27b8105f3feeb3b1beed671d566d88d1">
  <xsd:schema xmlns:xsd="http://www.w3.org/2001/XMLSchema" xmlns:xs="http://www.w3.org/2001/XMLSchema" xmlns:p="http://schemas.microsoft.com/office/2006/metadata/properties" xmlns:ns2="678bb305-3b97-4a70-81fb-b559d5c9c9ed" xmlns:ns3="4aaf866a-9345-4697-9c86-dc27991123ab" targetNamespace="http://schemas.microsoft.com/office/2006/metadata/properties" ma:root="true" ma:fieldsID="1bdbb1945cd4de8c6020413112f7b24a" ns2:_="" ns3:_="">
    <xsd:import namespace="678bb305-3b97-4a70-81fb-b559d5c9c9ed"/>
    <xsd:import namespace="4aaf866a-9345-4697-9c86-dc27991123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8bb305-3b97-4a70-81fb-b559d5c9c9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19f90c4-00d9-45b7-bc62-04f95cbe7a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f866a-9345-4697-9c86-dc27991123a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d457ca5-ef39-4aec-b53e-0c0ab6210cd6}" ma:internalName="TaxCatchAll" ma:showField="CatchAllData" ma:web="4aaf866a-9345-4697-9c86-dc27991123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C03EC8-BF60-4854-91D3-7DC867A06E22}">
  <ds:schemaRefs>
    <ds:schemaRef ds:uri="4aaf866a-9345-4697-9c86-dc27991123ab"/>
    <ds:schemaRef ds:uri="678bb305-3b97-4a70-81fb-b559d5c9c9e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82B5F4-6AB8-4055-AA41-56160F7A55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E132A9-161C-4D22-9FD5-70A1551A762B}">
  <ds:schemaRefs>
    <ds:schemaRef ds:uri="4aaf866a-9345-4697-9c86-dc27991123ab"/>
    <ds:schemaRef ds:uri="678bb305-3b97-4a70-81fb-b559d5c9c9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1446</Words>
  <Application>Microsoft Office PowerPoint</Application>
  <PresentationFormat>Personalitzat</PresentationFormat>
  <Paragraphs>191</Paragraphs>
  <Slides>18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18</vt:i4>
      </vt:variant>
    </vt:vector>
  </HeadingPairs>
  <TitlesOfParts>
    <vt:vector size="19" baseType="lpstr">
      <vt:lpstr>Office Theme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eCAN Presentation</dc:title>
  <cp:lastModifiedBy>HANS CANO, EDGAR</cp:lastModifiedBy>
  <cp:revision>119</cp:revision>
  <dcterms:created xsi:type="dcterms:W3CDTF">2006-08-16T00:00:00Z</dcterms:created>
  <dcterms:modified xsi:type="dcterms:W3CDTF">2024-06-05T07:37:38Z</dcterms:modified>
  <dc:identifier>DAFweOTqE3A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0x010100B2E93833FD45534991A4322CE7958B0A</vt:lpwstr>
  </property>
  <property fmtid="{D5CDD505-2E9C-101B-9397-08002B2CF9AE}" pid="3" name="MediaServiceImageTags">
    <vt:lpwstr/>
  </property>
</Properties>
</file>